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306" r:id="rId5"/>
    <p:sldId id="260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80" r:id="rId18"/>
    <p:sldId id="308" r:id="rId19"/>
    <p:sldId id="309" r:id="rId20"/>
    <p:sldId id="307" r:id="rId21"/>
    <p:sldId id="311" r:id="rId22"/>
    <p:sldId id="314" r:id="rId23"/>
    <p:sldId id="310" r:id="rId24"/>
    <p:sldId id="315" r:id="rId25"/>
    <p:sldId id="325" r:id="rId26"/>
    <p:sldId id="313" r:id="rId27"/>
    <p:sldId id="312" r:id="rId28"/>
    <p:sldId id="316" r:id="rId29"/>
    <p:sldId id="318" r:id="rId30"/>
    <p:sldId id="317" r:id="rId31"/>
    <p:sldId id="319" r:id="rId32"/>
    <p:sldId id="320" r:id="rId33"/>
    <p:sldId id="321" r:id="rId34"/>
    <p:sldId id="326" r:id="rId35"/>
    <p:sldId id="328" r:id="rId36"/>
    <p:sldId id="323" r:id="rId37"/>
    <p:sldId id="322" r:id="rId38"/>
    <p:sldId id="324" r:id="rId39"/>
    <p:sldId id="870" r:id="rId40"/>
    <p:sldId id="869" r:id="rId41"/>
    <p:sldId id="871" r:id="rId42"/>
    <p:sldId id="872" r:id="rId43"/>
    <p:sldId id="873" r:id="rId44"/>
    <p:sldId id="874" r:id="rId45"/>
    <p:sldId id="875" r:id="rId46"/>
    <p:sldId id="876" r:id="rId47"/>
    <p:sldId id="877" r:id="rId48"/>
    <p:sldId id="878" r:id="rId49"/>
    <p:sldId id="327" r:id="rId50"/>
    <p:sldId id="333" r:id="rId51"/>
    <p:sldId id="329" r:id="rId52"/>
    <p:sldId id="330" r:id="rId53"/>
    <p:sldId id="334" r:id="rId54"/>
    <p:sldId id="331" r:id="rId55"/>
    <p:sldId id="335" r:id="rId56"/>
    <p:sldId id="332" r:id="rId57"/>
    <p:sldId id="337" r:id="rId58"/>
    <p:sldId id="859" r:id="rId59"/>
    <p:sldId id="856" r:id="rId60"/>
    <p:sldId id="857" r:id="rId61"/>
    <p:sldId id="858" r:id="rId62"/>
    <p:sldId id="860" r:id="rId63"/>
    <p:sldId id="861" r:id="rId64"/>
    <p:sldId id="862" r:id="rId65"/>
    <p:sldId id="863" r:id="rId66"/>
    <p:sldId id="868" r:id="rId67"/>
    <p:sldId id="865" r:id="rId68"/>
    <p:sldId id="866" r:id="rId69"/>
    <p:sldId id="867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38" autoAdjust="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60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BDB0A-D8C1-4A59-B687-8244F1AC38CE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DF6615-E869-41EA-B229-62A8B6DDC6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9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E4455E-1EE8-4F0B-90A1-1879339243F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2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972046-A999-4068-94BB-AF4442C9D5C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3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3B87F91E-1E5C-4465-83E9-BE8539C57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9AC089-6780-4C87-A515-09F9BA2AFA9F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122306" name="Rectangle 2">
            <a:extLst>
              <a:ext uri="{FF2B5EF4-FFF2-40B4-BE49-F238E27FC236}">
                <a16:creationId xmlns:a16="http://schemas.microsoft.com/office/drawing/2014/main" xmlns="" id="{B1B82E3E-B1C9-4A2E-8F2B-BA81B104FE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2307" name="Rectangle 3">
            <a:extLst>
              <a:ext uri="{FF2B5EF4-FFF2-40B4-BE49-F238E27FC236}">
                <a16:creationId xmlns:a16="http://schemas.microsoft.com/office/drawing/2014/main" xmlns="" id="{AADE4434-D472-4984-8022-641D533C2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553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58260EAE-68A9-4605-B8A4-5652569C27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B01074-1DCF-4863-A217-1DB150749214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124354" name="Rectangle 2">
            <a:extLst>
              <a:ext uri="{FF2B5EF4-FFF2-40B4-BE49-F238E27FC236}">
                <a16:creationId xmlns:a16="http://schemas.microsoft.com/office/drawing/2014/main" xmlns="" id="{02FD8666-63CE-437E-A1DB-5C6103970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4355" name="Rectangle 3">
            <a:extLst>
              <a:ext uri="{FF2B5EF4-FFF2-40B4-BE49-F238E27FC236}">
                <a16:creationId xmlns:a16="http://schemas.microsoft.com/office/drawing/2014/main" xmlns="" id="{120CE912-57F0-4033-B7D0-DC093D9A5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671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56B63-A960-433C-BEB2-B8F58F57F932}" type="datetimeFigureOut">
              <a:rPr lang="en-US" smtClean="0"/>
              <a:pPr/>
              <a:t>11/17/2019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6920D-7346-4C92-9A0D-6C804448174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Data Link layer and Physical Layer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Dr. </a:t>
            </a:r>
            <a:r>
              <a:rPr lang="en-US" dirty="0" err="1">
                <a:latin typeface="Book Antiqua" pitchFamily="18" charset="0"/>
              </a:rPr>
              <a:t>Geetha</a:t>
            </a:r>
            <a:r>
              <a:rPr lang="en-US" dirty="0">
                <a:latin typeface="Book Antiqua" pitchFamily="18" charset="0"/>
              </a:rPr>
              <a:t>. V</a:t>
            </a:r>
          </a:p>
          <a:p>
            <a:r>
              <a:rPr lang="en-US" dirty="0">
                <a:latin typeface="Book Antiqua" pitchFamily="18" charset="0"/>
              </a:rPr>
              <a:t>Dept of IT, </a:t>
            </a:r>
          </a:p>
          <a:p>
            <a:r>
              <a:rPr lang="en-US" dirty="0">
                <a:latin typeface="Book Antiqua" pitchFamily="18" charset="0"/>
              </a:rPr>
              <a:t>NITK </a:t>
            </a:r>
            <a:r>
              <a:rPr lang="en-US" dirty="0" err="1">
                <a:latin typeface="Book Antiqua" pitchFamily="18" charset="0"/>
              </a:rPr>
              <a:t>Surathkal</a:t>
            </a:r>
            <a:endParaRPr lang="en-US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1" dirty="0">
                <a:latin typeface="Book Antiqua" pitchFamily="18" charset="0"/>
              </a:rPr>
              <a:t>Transmission Medium</a:t>
            </a:r>
            <a:endParaRPr lang="en-US" sz="3200" b="1" dirty="0">
              <a:latin typeface="Book Antiqua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 descr="Image result for twisted pair, coaxi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229600" cy="55549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990600" y="90488"/>
            <a:ext cx="5715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>
                <a:latin typeface="Times New Roman" pitchFamily="18" charset="0"/>
              </a:rPr>
              <a:t>Categories of traditional Ethernet</a:t>
            </a:r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ltGray">
          <a:xfrm>
            <a:off x="366713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400" b="0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ltGray">
          <a:xfrm>
            <a:off x="749300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400" b="0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ltGray">
          <a:xfrm>
            <a:off x="490538" y="5302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400" b="0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ltGray">
          <a:xfrm>
            <a:off x="860425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400" b="0"/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ltGray">
          <a:xfrm>
            <a:off x="76200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400" b="0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gray">
          <a:xfrm>
            <a:off x="711200" y="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400" b="0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gray">
          <a:xfrm>
            <a:off x="442913" y="533400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endParaRPr kumimoji="1" lang="en-US" sz="2400" b="0"/>
          </a:p>
        </p:txBody>
      </p:sp>
      <p:sp>
        <p:nvSpPr>
          <p:cNvPr id="21514" name="Text Box 11"/>
          <p:cNvSpPr txBox="1">
            <a:spLocks noChangeArrowheads="1"/>
          </p:cNvSpPr>
          <p:nvPr/>
        </p:nvSpPr>
        <p:spPr bwMode="auto">
          <a:xfrm>
            <a:off x="381000" y="3429000"/>
            <a:ext cx="8229600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0000FF"/>
              </a:buClr>
              <a:buFontTx/>
              <a:buChar char="•"/>
            </a:pPr>
            <a:r>
              <a:rPr kumimoji="1" lang="en-US" sz="2000" b="0" dirty="0">
                <a:latin typeface="Times New Roman" pitchFamily="18" charset="0"/>
                <a:cs typeface="Times New Roman" pitchFamily="18" charset="0"/>
              </a:rPr>
              <a:t>&lt;data rate&gt;&lt;Signaling method&gt;&lt;Max segment length or cable type&gt;</a:t>
            </a:r>
          </a:p>
          <a:p>
            <a:pPr>
              <a:spcBef>
                <a:spcPct val="5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15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810000"/>
            <a:ext cx="7162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6" name="Rectangle 13"/>
          <p:cNvSpPr>
            <a:spLocks noChangeArrowheads="1"/>
          </p:cNvSpPr>
          <p:nvPr/>
        </p:nvSpPr>
        <p:spPr bwMode="auto">
          <a:xfrm>
            <a:off x="2971800" y="5257800"/>
            <a:ext cx="16764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Rectangle 14"/>
          <p:cNvSpPr>
            <a:spLocks noChangeArrowheads="1"/>
          </p:cNvSpPr>
          <p:nvPr/>
        </p:nvSpPr>
        <p:spPr bwMode="auto">
          <a:xfrm>
            <a:off x="4267200" y="4876800"/>
            <a:ext cx="3048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1518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609600"/>
            <a:ext cx="638968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b="1">
                <a:latin typeface="Book Antiqua" pitchFamily="18" charset="0"/>
              </a:rPr>
              <a:t>IEEE 802.3 Cable Types</a:t>
            </a:r>
            <a:r>
              <a:rPr lang="en-US">
                <a:latin typeface="Book Antiqua" pitchFamily="18" charset="0"/>
              </a:rPr>
              <a:t/>
            </a:r>
            <a:br>
              <a:rPr lang="en-US">
                <a:latin typeface="Book Antiqua" pitchFamily="18" charset="0"/>
              </a:rPr>
            </a:br>
            <a:endParaRPr lang="en-US">
              <a:latin typeface="Book Antiqua" pitchFamily="18" charset="0"/>
            </a:endParaRPr>
          </a:p>
        </p:txBody>
      </p:sp>
      <p:graphicFrame>
        <p:nvGraphicFramePr>
          <p:cNvPr id="491656" name="Group 136"/>
          <p:cNvGraphicFramePr>
            <a:graphicFrameLocks noGrp="1"/>
          </p:cNvGraphicFramePr>
          <p:nvPr/>
        </p:nvGraphicFramePr>
        <p:xfrm>
          <a:off x="533400" y="1447800"/>
          <a:ext cx="6019800" cy="5172076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0059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Cable Max. 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Max Cable Segment Length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Nodes /segment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669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10Base5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thick coax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500 meters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669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10Base2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thin coax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185 meters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1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10BaseT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twisted pair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100 meters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1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10BaseF</a:t>
                      </a: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Fiber Optic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2Km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2563" name="Rectangle 126"/>
          <p:cNvSpPr>
            <a:spLocks noChangeArrowheads="1"/>
          </p:cNvSpPr>
          <p:nvPr/>
        </p:nvSpPr>
        <p:spPr bwMode="auto">
          <a:xfrm>
            <a:off x="6553200" y="1447800"/>
            <a:ext cx="1219200" cy="510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Line 127"/>
          <p:cNvSpPr>
            <a:spLocks noChangeShapeType="1"/>
          </p:cNvSpPr>
          <p:nvPr/>
        </p:nvSpPr>
        <p:spPr bwMode="auto">
          <a:xfrm>
            <a:off x="6477000" y="24384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5" name="Text Box 128"/>
          <p:cNvSpPr txBox="1">
            <a:spLocks noChangeArrowheads="1"/>
          </p:cNvSpPr>
          <p:nvPr/>
        </p:nvSpPr>
        <p:spPr bwMode="auto">
          <a:xfrm>
            <a:off x="6629400" y="1600200"/>
            <a:ext cx="1676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Toplogy</a:t>
            </a:r>
          </a:p>
        </p:txBody>
      </p:sp>
      <p:sp>
        <p:nvSpPr>
          <p:cNvPr id="22566" name="Line 129"/>
          <p:cNvSpPr>
            <a:spLocks noChangeShapeType="1"/>
          </p:cNvSpPr>
          <p:nvPr/>
        </p:nvSpPr>
        <p:spPr bwMode="auto">
          <a:xfrm>
            <a:off x="6477000" y="35052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7" name="Line 130"/>
          <p:cNvSpPr>
            <a:spLocks noChangeShapeType="1"/>
          </p:cNvSpPr>
          <p:nvPr/>
        </p:nvSpPr>
        <p:spPr bwMode="auto">
          <a:xfrm>
            <a:off x="6553200" y="45720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Line 131"/>
          <p:cNvSpPr>
            <a:spLocks noChangeShapeType="1"/>
          </p:cNvSpPr>
          <p:nvPr/>
        </p:nvSpPr>
        <p:spPr bwMode="auto">
          <a:xfrm>
            <a:off x="6553200" y="5638800"/>
            <a:ext cx="121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9" name="Text Box 132"/>
          <p:cNvSpPr txBox="1">
            <a:spLocks noChangeArrowheads="1"/>
          </p:cNvSpPr>
          <p:nvPr/>
        </p:nvSpPr>
        <p:spPr bwMode="auto">
          <a:xfrm>
            <a:off x="6705600" y="26670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Bus</a:t>
            </a:r>
          </a:p>
        </p:txBody>
      </p:sp>
      <p:sp>
        <p:nvSpPr>
          <p:cNvPr id="22570" name="Text Box 133"/>
          <p:cNvSpPr txBox="1">
            <a:spLocks noChangeArrowheads="1"/>
          </p:cNvSpPr>
          <p:nvPr/>
        </p:nvSpPr>
        <p:spPr bwMode="auto">
          <a:xfrm>
            <a:off x="6705600" y="37338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Bus</a:t>
            </a:r>
          </a:p>
        </p:txBody>
      </p:sp>
      <p:sp>
        <p:nvSpPr>
          <p:cNvPr id="22571" name="Text Box 134"/>
          <p:cNvSpPr txBox="1">
            <a:spLocks noChangeArrowheads="1"/>
          </p:cNvSpPr>
          <p:nvPr/>
        </p:nvSpPr>
        <p:spPr bwMode="auto">
          <a:xfrm>
            <a:off x="6705600" y="47244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</a:t>
            </a:r>
          </a:p>
        </p:txBody>
      </p:sp>
      <p:sp>
        <p:nvSpPr>
          <p:cNvPr id="22572" name="Text Box 135"/>
          <p:cNvSpPr txBox="1">
            <a:spLocks noChangeArrowheads="1"/>
          </p:cNvSpPr>
          <p:nvPr/>
        </p:nvSpPr>
        <p:spPr bwMode="auto">
          <a:xfrm>
            <a:off x="6629400" y="5943600"/>
            <a:ext cx="990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52400" y="533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152400" y="1371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304800" y="762000"/>
            <a:ext cx="489108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 i="1" dirty="0">
                <a:latin typeface="Times New Roman" pitchFamily="18" charset="0"/>
              </a:rPr>
              <a:t>10Base5 implementation</a:t>
            </a:r>
          </a:p>
        </p:txBody>
      </p:sp>
      <p:sp>
        <p:nvSpPr>
          <p:cNvPr id="23557" name="Line 5"/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590800"/>
            <a:ext cx="8720138" cy="185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0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en-US" sz="3600" b="1" dirty="0">
                <a:latin typeface="Book Antiqua" pitchFamily="18" charset="0"/>
                <a:cs typeface="Times New Roman" pitchFamily="18" charset="0"/>
              </a:rPr>
              <a:t>Fast Ethernet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1430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latin typeface="Book Antiqua" pitchFamily="18" charset="0"/>
                <a:cs typeface="Times New Roman" pitchFamily="18" charset="0"/>
              </a:rPr>
              <a:t>100 Mbps transmission rate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latin typeface="Book Antiqua" pitchFamily="18" charset="0"/>
                <a:cs typeface="Times New Roman" pitchFamily="18" charset="0"/>
              </a:rPr>
              <a:t>same frame format, media access, and collision detection rules as 10 Mbps Ethernet 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latin typeface="Book Antiqua" pitchFamily="18" charset="0"/>
                <a:cs typeface="Times New Roman" pitchFamily="18" charset="0"/>
              </a:rPr>
              <a:t>can </a:t>
            </a:r>
            <a:r>
              <a:rPr lang="en-US" sz="2800" b="1" dirty="0">
                <a:solidFill>
                  <a:srgbClr val="000000"/>
                </a:solidFill>
                <a:latin typeface="Book Antiqua" pitchFamily="18" charset="0"/>
                <a:cs typeface="Times New Roman" pitchFamily="18" charset="0"/>
              </a:rPr>
              <a:t>combine 10 Mbps</a:t>
            </a:r>
            <a:r>
              <a:rPr lang="en-US" sz="2800" dirty="0">
                <a:solidFill>
                  <a:srgbClr val="000000"/>
                </a:solidFill>
                <a:latin typeface="Book Antiqua" pitchFamily="18" charset="0"/>
                <a:cs typeface="Times New Roman" pitchFamily="18" charset="0"/>
              </a:rPr>
              <a:t> Ethernet and Fast Ethernet on same network using a </a:t>
            </a:r>
            <a:r>
              <a:rPr lang="en-US" sz="2800" b="1" i="1" u="sng" dirty="0">
                <a:solidFill>
                  <a:srgbClr val="000000"/>
                </a:solidFill>
                <a:latin typeface="Book Antiqua" pitchFamily="18" charset="0"/>
                <a:cs typeface="Times New Roman" pitchFamily="18" charset="0"/>
              </a:rPr>
              <a:t>switch</a:t>
            </a:r>
            <a:endParaRPr lang="en-US" sz="2800" b="1" u="sng" dirty="0">
              <a:solidFill>
                <a:srgbClr val="000000"/>
              </a:solidFill>
              <a:latin typeface="Book Antiqua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latin typeface="Book Antiqua" pitchFamily="18" charset="0"/>
                <a:cs typeface="Times New Roman" pitchFamily="18" charset="0"/>
              </a:rPr>
              <a:t>media: twisted pair (CAT 5) or fiber optic cable (no coax)</a:t>
            </a: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Book Antiqua" pitchFamily="18" charset="0"/>
              </a:rPr>
              <a:t>Star</a:t>
            </a:r>
            <a:r>
              <a:rPr lang="en-US" sz="2800" dirty="0">
                <a:latin typeface="Book Antiqua" pitchFamily="18" charset="0"/>
              </a:rPr>
              <a:t>-wire topology</a:t>
            </a:r>
            <a:endParaRPr lang="en-GB" sz="2800" dirty="0">
              <a:latin typeface="Book Antiqua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dirty="0">
                <a:latin typeface="Book Antiqua" pitchFamily="18" charset="0"/>
              </a:rPr>
              <a:t>Similar</a:t>
            </a:r>
            <a:r>
              <a:rPr lang="en-US" dirty="0">
                <a:latin typeface="Book Antiqua" pitchFamily="18" charset="0"/>
              </a:rPr>
              <a:t> to 10BASE-T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Book Antiqua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>
              <a:solidFill>
                <a:srgbClr val="000000"/>
              </a:solidFill>
              <a:latin typeface="Book Antiqua" pitchFamily="18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dirty="0">
              <a:latin typeface="Book Antiqua" pitchFamily="18" charset="0"/>
              <a:cs typeface="Times New Roman" pitchFamily="18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609600" y="5334000"/>
            <a:ext cx="8388350" cy="1382713"/>
            <a:chOff x="288" y="2736"/>
            <a:chExt cx="5284" cy="871"/>
          </a:xfrm>
        </p:grpSpPr>
        <p:pic>
          <p:nvPicPr>
            <p:cNvPr id="28677" name="Picture 4" descr="4-2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8" y="2736"/>
              <a:ext cx="5284" cy="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78" name="Rectangle 7"/>
            <p:cNvSpPr>
              <a:spLocks noChangeArrowheads="1"/>
            </p:cNvSpPr>
            <p:nvPr/>
          </p:nvSpPr>
          <p:spPr bwMode="auto">
            <a:xfrm>
              <a:off x="3264" y="2736"/>
              <a:ext cx="2304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9" name="Line 8"/>
            <p:cNvSpPr>
              <a:spLocks noChangeShapeType="1"/>
            </p:cNvSpPr>
            <p:nvPr/>
          </p:nvSpPr>
          <p:spPr bwMode="auto">
            <a:xfrm>
              <a:off x="3264" y="2928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0" name="Text Box 9"/>
            <p:cNvSpPr txBox="1">
              <a:spLocks noChangeArrowheads="1"/>
            </p:cNvSpPr>
            <p:nvPr/>
          </p:nvSpPr>
          <p:spPr bwMode="auto">
            <a:xfrm>
              <a:off x="3456" y="2928"/>
              <a:ext cx="129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CAT 3</a:t>
              </a:r>
            </a:p>
          </p:txBody>
        </p:sp>
        <p:sp>
          <p:nvSpPr>
            <p:cNvPr id="28681" name="Line 10"/>
            <p:cNvSpPr>
              <a:spLocks noChangeShapeType="1"/>
            </p:cNvSpPr>
            <p:nvPr/>
          </p:nvSpPr>
          <p:spPr bwMode="auto">
            <a:xfrm>
              <a:off x="3264" y="3168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82" name="Text Box 11"/>
            <p:cNvSpPr txBox="1">
              <a:spLocks noChangeArrowheads="1"/>
            </p:cNvSpPr>
            <p:nvPr/>
          </p:nvSpPr>
          <p:spPr bwMode="auto">
            <a:xfrm>
              <a:off x="3456" y="3168"/>
              <a:ext cx="14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CAT 5</a:t>
              </a:r>
            </a:p>
          </p:txBody>
        </p:sp>
        <p:sp>
          <p:nvSpPr>
            <p:cNvPr id="28683" name="Line 12"/>
            <p:cNvSpPr>
              <a:spLocks noChangeShapeType="1"/>
            </p:cNvSpPr>
            <p:nvPr/>
          </p:nvSpPr>
          <p:spPr bwMode="auto">
            <a:xfrm>
              <a:off x="3264" y="3408"/>
              <a:ext cx="23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b="1" dirty="0">
                <a:latin typeface="Book Antiqua" pitchFamily="18" charset="0"/>
              </a:rPr>
              <a:t>Gigabit Ethernet</a:t>
            </a:r>
            <a:r>
              <a:rPr lang="en-US" dirty="0">
                <a:latin typeface="Book Antiqua" pitchFamily="18" charset="0"/>
              </a:rPr>
              <a:t/>
            </a:r>
            <a:br>
              <a:rPr lang="en-US" dirty="0">
                <a:latin typeface="Book Antiqua" pitchFamily="18" charset="0"/>
              </a:rPr>
            </a:br>
            <a:endParaRPr lang="en-US" dirty="0">
              <a:latin typeface="Book Antiqua" pitchFamily="18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1148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en-US" sz="2800" dirty="0">
                <a:latin typeface="Book Antiqua" pitchFamily="18" charset="0"/>
              </a:rPr>
              <a:t>Speed 1Gpbs</a:t>
            </a:r>
          </a:p>
          <a:p>
            <a:pPr eaLnBrk="1" hangingPunct="1"/>
            <a:r>
              <a:rPr lang="en-US" sz="2800" dirty="0">
                <a:latin typeface="Book Antiqua" pitchFamily="18" charset="0"/>
              </a:rPr>
              <a:t>Minimum frame length is 512 bytes</a:t>
            </a:r>
          </a:p>
          <a:p>
            <a:pPr eaLnBrk="1" hangingPunct="1"/>
            <a:r>
              <a:rPr lang="en-US" sz="2800" dirty="0">
                <a:latin typeface="Book Antiqua" pitchFamily="18" charset="0"/>
              </a:rPr>
              <a:t>Operates in full/half duplex modes mostly full duplex</a:t>
            </a:r>
          </a:p>
        </p:txBody>
      </p:sp>
      <p:pic>
        <p:nvPicPr>
          <p:cNvPr id="34820" name="Picture 4" descr="4-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131" y="3429000"/>
            <a:ext cx="8059738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7" name="Line 3"/>
          <p:cNvSpPr>
            <a:spLocks noChangeShapeType="1"/>
          </p:cNvSpPr>
          <p:nvPr/>
        </p:nvSpPr>
        <p:spPr bwMode="auto">
          <a:xfrm>
            <a:off x="152400" y="7620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228600"/>
            <a:ext cx="519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folHlink"/>
                </a:solidFill>
                <a:latin typeface="Times New Roman" pitchFamily="18" charset="0"/>
              </a:rPr>
              <a:t>Figure 13.22  </a:t>
            </a:r>
            <a:r>
              <a:rPr lang="en-US" sz="2000" i="1">
                <a:latin typeface="Times New Roman" pitchFamily="18" charset="0"/>
              </a:rPr>
              <a:t>Topologies of Gigabit Ethernet</a:t>
            </a:r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152400" y="64008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5675" y="850900"/>
            <a:ext cx="4479925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ethernet bu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0"/>
            <a:ext cx="7820889" cy="52941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ook Antiqua" pitchFamily="18" charset="0"/>
              </a:rPr>
              <a:t>Ethernet (IEEE 802.3)</a:t>
            </a:r>
          </a:p>
          <a:p>
            <a:r>
              <a:rPr lang="en-US" b="1" dirty="0">
                <a:latin typeface="Book Antiqua" pitchFamily="18" charset="0"/>
              </a:rPr>
              <a:t>Functions of Data Link Layer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Book Antiqua" pitchFamily="18" charset="0"/>
              </a:rPr>
              <a:t>Error Control</a:t>
            </a:r>
          </a:p>
          <a:p>
            <a:pPr lvl="1"/>
            <a:r>
              <a:rPr lang="en-US" dirty="0">
                <a:latin typeface="Book Antiqua" pitchFamily="18" charset="0"/>
              </a:rPr>
              <a:t>Flow Control </a:t>
            </a:r>
          </a:p>
          <a:p>
            <a:pPr lvl="1"/>
            <a:r>
              <a:rPr lang="en-US" dirty="0">
                <a:latin typeface="Book Antiqua" pitchFamily="18" charset="0"/>
              </a:rPr>
              <a:t>Medium Access Control</a:t>
            </a:r>
          </a:p>
          <a:p>
            <a:r>
              <a:rPr lang="en-US" dirty="0">
                <a:latin typeface="Book Antiqua" pitchFamily="18" charset="0"/>
              </a:rPr>
              <a:t>Token Ring (IEEE 802.5), </a:t>
            </a:r>
          </a:p>
          <a:p>
            <a:r>
              <a:rPr lang="en-US" dirty="0">
                <a:latin typeface="Book Antiqua" pitchFamily="18" charset="0"/>
              </a:rPr>
              <a:t>Wireless (IEEE 802.11), </a:t>
            </a:r>
          </a:p>
          <a:p>
            <a:r>
              <a:rPr lang="en-US" dirty="0">
                <a:latin typeface="Book Antiqua" pitchFamily="18" charset="0"/>
              </a:rPr>
              <a:t>WPAN (IEEE 802.15.4)</a:t>
            </a:r>
          </a:p>
          <a:p>
            <a:endParaRPr lang="en-US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Ethernet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sz="2400" b="0" dirty="0">
                <a:latin typeface="Book Antiqua" pitchFamily="18" charset="0"/>
                <a:cs typeface="Times New Roman" pitchFamily="18" charset="0"/>
              </a:rPr>
              <a:t>Frame formats. </a:t>
            </a:r>
            <a:r>
              <a:rPr lang="en-US" sz="2400" b="0" dirty="0">
                <a:solidFill>
                  <a:schemeClr val="accent2"/>
                </a:solidFill>
                <a:latin typeface="Book Antiqua" pitchFamily="18" charset="0"/>
                <a:cs typeface="Times New Roman" pitchFamily="18" charset="0"/>
              </a:rPr>
              <a:t>(a)</a:t>
            </a:r>
            <a:r>
              <a:rPr lang="en-US" sz="2400" b="0" dirty="0">
                <a:latin typeface="Book Antiqua" pitchFamily="18" charset="0"/>
                <a:cs typeface="Times New Roman" pitchFamily="18" charset="0"/>
              </a:rPr>
              <a:t> DIX Ethernet ,  </a:t>
            </a:r>
            <a:r>
              <a:rPr lang="en-US" sz="2400" b="0" dirty="0">
                <a:solidFill>
                  <a:schemeClr val="accent2"/>
                </a:solidFill>
                <a:latin typeface="Book Antiqua" pitchFamily="18" charset="0"/>
                <a:cs typeface="Times New Roman" pitchFamily="18" charset="0"/>
              </a:rPr>
              <a:t>(b)</a:t>
            </a:r>
            <a:r>
              <a:rPr lang="en-US" sz="2400" b="0" dirty="0">
                <a:latin typeface="Book Antiqua" pitchFamily="18" charset="0"/>
                <a:cs typeface="Times New Roman" pitchFamily="18" charset="0"/>
              </a:rPr>
              <a:t> IEEE 802.3</a:t>
            </a:r>
          </a:p>
          <a:p>
            <a:pPr lvl="1"/>
            <a:r>
              <a:rPr lang="en-US" sz="2000" dirty="0" err="1">
                <a:latin typeface="Book Antiqua" pitchFamily="18" charset="0"/>
                <a:cs typeface="Times New Roman" pitchFamily="18" charset="0"/>
              </a:rPr>
              <a:t>Preamble:</a:t>
            </a:r>
            <a:r>
              <a:rPr lang="en-US" sz="2000" dirty="0" err="1">
                <a:latin typeface="Book Antiqua" pitchFamily="18" charset="0"/>
              </a:rPr>
              <a:t>The</a:t>
            </a:r>
            <a:r>
              <a:rPr lang="en-US" sz="2000" dirty="0">
                <a:latin typeface="Book Antiqua" pitchFamily="18" charset="0"/>
              </a:rPr>
              <a:t> preamble consists of a 56-bit (seven-byte) pattern of alternating 1 and 0 bits</a:t>
            </a:r>
            <a:endParaRPr lang="en-US" sz="2000" dirty="0">
              <a:latin typeface="Book Antiqua" pitchFamily="18" charset="0"/>
              <a:cs typeface="Times New Roman" pitchFamily="18" charset="0"/>
            </a:endParaRPr>
          </a:p>
          <a:p>
            <a:pPr lvl="1"/>
            <a:r>
              <a:rPr lang="en-US" sz="2000" dirty="0" err="1">
                <a:latin typeface="Book Antiqua" pitchFamily="18" charset="0"/>
                <a:cs typeface="Times New Roman" pitchFamily="18" charset="0"/>
              </a:rPr>
              <a:t>Dest</a:t>
            </a:r>
            <a:r>
              <a:rPr lang="en-US" sz="2000" dirty="0">
                <a:latin typeface="Book Antiqua" pitchFamily="18" charset="0"/>
                <a:cs typeface="Times New Roman" pitchFamily="18" charset="0"/>
              </a:rPr>
              <a:t> and Source address</a:t>
            </a:r>
          </a:p>
          <a:p>
            <a:pPr lvl="1"/>
            <a:r>
              <a:rPr lang="en-US" sz="2000" dirty="0">
                <a:latin typeface="Book Antiqua" pitchFamily="18" charset="0"/>
                <a:cs typeface="Times New Roman" pitchFamily="18" charset="0"/>
              </a:rPr>
              <a:t>Type: 0x0800 – IPv4, 0x0806-ARP, 0x86DD –IPv6</a:t>
            </a:r>
          </a:p>
          <a:p>
            <a:pPr lvl="1"/>
            <a:r>
              <a:rPr lang="en-US" sz="2000" dirty="0" err="1">
                <a:latin typeface="Book Antiqua" pitchFamily="18" charset="0"/>
                <a:cs typeface="Times New Roman" pitchFamily="18" charset="0"/>
              </a:rPr>
              <a:t>SoF</a:t>
            </a:r>
            <a:r>
              <a:rPr lang="en-US" sz="2000" dirty="0">
                <a:latin typeface="Book Antiqua" pitchFamily="18" charset="0"/>
                <a:cs typeface="Times New Roman" pitchFamily="18" charset="0"/>
              </a:rPr>
              <a:t>: Start of Frame, </a:t>
            </a:r>
            <a:r>
              <a:rPr lang="en-US" sz="2000" dirty="0"/>
              <a:t>10101011</a:t>
            </a:r>
            <a:endParaRPr lang="en-US" sz="2000" dirty="0">
              <a:latin typeface="Book Antiqua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Book Antiqua" pitchFamily="18" charset="0"/>
                <a:cs typeface="Times New Roman" pitchFamily="18" charset="0"/>
              </a:rPr>
              <a:t>Length: range is 0 to 65534, but limitation 1500</a:t>
            </a:r>
            <a:endParaRPr lang="en-US" sz="2000" dirty="0">
              <a:latin typeface="Book Antiqua" pitchFamily="18" charset="0"/>
            </a:endParaRPr>
          </a:p>
        </p:txBody>
      </p:sp>
      <p:grpSp>
        <p:nvGrpSpPr>
          <p:cNvPr id="4" name="Group 1031"/>
          <p:cNvGrpSpPr>
            <a:grpSpLocks/>
          </p:cNvGrpSpPr>
          <p:nvPr/>
        </p:nvGrpSpPr>
        <p:grpSpPr bwMode="auto">
          <a:xfrm>
            <a:off x="512762" y="3962400"/>
            <a:ext cx="8118475" cy="2066925"/>
            <a:chOff x="260" y="1493"/>
            <a:chExt cx="5114" cy="1302"/>
          </a:xfrm>
        </p:grpSpPr>
        <p:pic>
          <p:nvPicPr>
            <p:cNvPr id="5" name="Picture 1028" descr="4-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0" y="1493"/>
              <a:ext cx="5114" cy="1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1029"/>
            <p:cNvSpPr txBox="1">
              <a:spLocks noChangeArrowheads="1"/>
            </p:cNvSpPr>
            <p:nvPr/>
          </p:nvSpPr>
          <p:spPr bwMode="auto">
            <a:xfrm>
              <a:off x="4752" y="2424"/>
              <a:ext cx="52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FCS</a:t>
              </a:r>
            </a:p>
          </p:txBody>
        </p:sp>
        <p:sp>
          <p:nvSpPr>
            <p:cNvPr id="7" name="Text Box 1030"/>
            <p:cNvSpPr txBox="1">
              <a:spLocks noChangeArrowheads="1"/>
            </p:cNvSpPr>
            <p:nvPr/>
          </p:nvSpPr>
          <p:spPr bwMode="auto">
            <a:xfrm>
              <a:off x="4752" y="1812"/>
              <a:ext cx="52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FCS</a:t>
              </a:r>
            </a:p>
          </p:txBody>
        </p:sp>
      </p:grpSp>
      <p:sp>
        <p:nvSpPr>
          <p:cNvPr id="8" name="Oval 7"/>
          <p:cNvSpPr/>
          <p:nvPr/>
        </p:nvSpPr>
        <p:spPr>
          <a:xfrm>
            <a:off x="7391400" y="4191000"/>
            <a:ext cx="12954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600" y="5257800"/>
            <a:ext cx="12954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ook Antiqua" pitchFamily="18" charset="0"/>
              </a:rPr>
              <a:t>Ethernet (IEEE 802.3)</a:t>
            </a:r>
          </a:p>
          <a:p>
            <a:r>
              <a:rPr lang="en-US" dirty="0">
                <a:latin typeface="Book Antiqua" pitchFamily="18" charset="0"/>
              </a:rPr>
              <a:t>Functions of Data Link Layer</a:t>
            </a:r>
          </a:p>
          <a:p>
            <a:pPr lvl="1"/>
            <a:r>
              <a:rPr lang="en-US" dirty="0">
                <a:latin typeface="Book Antiqua" pitchFamily="18" charset="0"/>
              </a:rPr>
              <a:t>Error Control</a:t>
            </a:r>
          </a:p>
          <a:p>
            <a:pPr lvl="1"/>
            <a:r>
              <a:rPr lang="en-US" dirty="0">
                <a:latin typeface="Book Antiqua" pitchFamily="18" charset="0"/>
              </a:rPr>
              <a:t>Flow Control </a:t>
            </a:r>
          </a:p>
          <a:p>
            <a:pPr lvl="1"/>
            <a:r>
              <a:rPr lang="en-US" dirty="0">
                <a:latin typeface="Book Antiqua" pitchFamily="18" charset="0"/>
              </a:rPr>
              <a:t>Medium Access Control</a:t>
            </a:r>
          </a:p>
          <a:p>
            <a:r>
              <a:rPr lang="en-US" dirty="0">
                <a:latin typeface="Book Antiqua" pitchFamily="18" charset="0"/>
              </a:rPr>
              <a:t>Token Ring (IEEE 802.5), </a:t>
            </a:r>
          </a:p>
          <a:p>
            <a:r>
              <a:rPr lang="en-US" dirty="0">
                <a:latin typeface="Book Antiqua" pitchFamily="18" charset="0"/>
              </a:rPr>
              <a:t>Wireless (IEEE 802.11), </a:t>
            </a:r>
          </a:p>
          <a:p>
            <a:r>
              <a:rPr lang="en-US" dirty="0">
                <a:latin typeface="Book Antiqua" pitchFamily="18" charset="0"/>
              </a:rPr>
              <a:t>WPAN (IEEE 802.15.4)</a:t>
            </a:r>
          </a:p>
          <a:p>
            <a:endParaRPr lang="en-US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Error Control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ook Antiqua" pitchFamily="18" charset="0"/>
              </a:rPr>
              <a:t>One dimensional Parity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ook Antiqua" pitchFamily="18" charset="0"/>
              </a:rPr>
              <a:t>Two Dimensional Parity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ook Antiqua" pitchFamily="18" charset="0"/>
              </a:rPr>
              <a:t>Checksum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ook Antiqua" pitchFamily="18" charset="0"/>
              </a:rPr>
              <a:t>Cyclic Redundancy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Book Antiqua" pitchFamily="18" charset="0"/>
              </a:rPr>
              <a:t>Hamming Code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1. Parity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>
                <a:latin typeface="Book Antiqua" pitchFamily="18" charset="0"/>
              </a:rPr>
              <a:t>Even Parity: number of 1’s is even </a:t>
            </a: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r>
              <a:rPr lang="en-US" dirty="0">
                <a:latin typeface="Book Antiqua" pitchFamily="18" charset="0"/>
              </a:rPr>
              <a:t>Odd Parity: number of 1’s is even </a:t>
            </a: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r>
              <a:rPr lang="en-US" dirty="0">
                <a:latin typeface="Book Antiqua" pitchFamily="18" charset="0"/>
              </a:rPr>
              <a:t>Cannot identify even number of changes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905000"/>
            <a:ext cx="705736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893" y="3733800"/>
            <a:ext cx="726530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1. Parity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0292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>
                <a:latin typeface="Book Antiqua" pitchFamily="18" charset="0"/>
              </a:rPr>
              <a:t>Even Parity: number of 1’s is even </a:t>
            </a: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r>
              <a:rPr lang="en-US" dirty="0">
                <a:latin typeface="Book Antiqua" pitchFamily="18" charset="0"/>
              </a:rPr>
              <a:t>Odd Parity: number of 1’s is even </a:t>
            </a: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endParaRPr lang="en-US" dirty="0">
              <a:latin typeface="Book Antiqua" pitchFamily="18" charset="0"/>
            </a:endParaRPr>
          </a:p>
          <a:p>
            <a:pPr marL="514350" indent="-514350"/>
            <a:r>
              <a:rPr lang="en-US" dirty="0">
                <a:latin typeface="Book Antiqua" pitchFamily="18" charset="0"/>
              </a:rPr>
              <a:t>Cannot identify even number of changes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752600"/>
            <a:ext cx="6248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056" y="3810000"/>
            <a:ext cx="715188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2. 2D Parity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r>
              <a:rPr lang="en-US" dirty="0">
                <a:latin typeface="Book Antiqua" pitchFamily="18" charset="0"/>
              </a:rPr>
              <a:t>2D parity Check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19202" y="2514600"/>
          <a:ext cx="5714997" cy="3200400"/>
        </p:xfrm>
        <a:graphic>
          <a:graphicData uri="http://schemas.openxmlformats.org/drawingml/2006/table">
            <a:tbl>
              <a:tblPr/>
              <a:tblGrid>
                <a:gridCol w="570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2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62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5295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D7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D6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D4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Even Parity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2. 2D Parity Check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400" dirty="0">
                <a:latin typeface="Book Antiqua" pitchFamily="18" charset="0"/>
              </a:rPr>
              <a:t>2D parity Check : Error Checking: Parity not matching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19202" y="2514600"/>
          <a:ext cx="5714997" cy="3501390"/>
        </p:xfrm>
        <a:graphic>
          <a:graphicData uri="http://schemas.openxmlformats.org/drawingml/2006/table">
            <a:tbl>
              <a:tblPr/>
              <a:tblGrid>
                <a:gridCol w="570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2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620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2572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5295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D7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D6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D5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D4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D3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D2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D1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Even Parity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  (1)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 (1)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0</a:t>
                      </a:r>
                      <a:endParaRPr lang="en-US" sz="14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Calibri"/>
                          <a:ea typeface="Calibri"/>
                          <a:cs typeface="Times New Roman"/>
                        </a:rPr>
                        <a:t>1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2. 2D Parity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1" y="1600200"/>
            <a:ext cx="7086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3. Checksum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endParaRPr lang="en-US" dirty="0">
              <a:latin typeface="Book Antiqua" pitchFamily="18" charset="0"/>
            </a:endParaRPr>
          </a:p>
        </p:txBody>
      </p:sp>
      <p:pic>
        <p:nvPicPr>
          <p:cNvPr id="78850" name="Picture 2" descr="Image result for checksu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524000"/>
            <a:ext cx="75438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4. Cyclic Redundancy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dirty="0">
                <a:latin typeface="Book Antiqua" pitchFamily="18" charset="0"/>
              </a:rPr>
              <a:t>Representation of bits in polynomial form</a:t>
            </a:r>
          </a:p>
          <a:p>
            <a:pPr marL="514350" indent="-514350">
              <a:buNone/>
            </a:pPr>
            <a:endParaRPr lang="en-US" dirty="0">
              <a:latin typeface="Book Antiqua" pitchFamily="18" charset="0"/>
            </a:endParaRPr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3537" y="2590800"/>
            <a:ext cx="58769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4. Cyclic Redundancy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endParaRPr lang="en-US" dirty="0">
              <a:latin typeface="Book Antiqua" pitchFamily="18" charset="0"/>
            </a:endParaRP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7737" y="1676400"/>
            <a:ext cx="72485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4. Cyclic Redundancy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r>
              <a:rPr lang="en-US" dirty="0">
                <a:latin typeface="Book Antiqua" pitchFamily="18" charset="0"/>
              </a:rPr>
              <a:t>Generator polynomial: x</a:t>
            </a:r>
            <a:r>
              <a:rPr lang="en-US" baseline="30000" dirty="0">
                <a:latin typeface="Book Antiqua" pitchFamily="18" charset="0"/>
              </a:rPr>
              <a:t>3</a:t>
            </a:r>
            <a:r>
              <a:rPr lang="en-US" dirty="0">
                <a:latin typeface="Book Antiqua" pitchFamily="18" charset="0"/>
              </a:rPr>
              <a:t>+1 (1001)</a:t>
            </a:r>
          </a:p>
          <a:p>
            <a:pPr marL="514350" indent="-514350">
              <a:buNone/>
            </a:pPr>
            <a:r>
              <a:rPr lang="en-US" dirty="0">
                <a:latin typeface="Book Antiqua" pitchFamily="18" charset="0"/>
              </a:rPr>
              <a:t>R= highest power of X</a:t>
            </a:r>
          </a:p>
          <a:p>
            <a:pPr marL="514350" indent="-514350">
              <a:buNone/>
            </a:pPr>
            <a:r>
              <a:rPr lang="en-US" dirty="0">
                <a:latin typeface="Book Antiqua" pitchFamily="18" charset="0"/>
              </a:rPr>
              <a:t>Data Bits: 11010011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 Now Dividend  is 11010011000</a:t>
            </a:r>
          </a:p>
          <a:p>
            <a:r>
              <a:rPr lang="en-US" dirty="0"/>
              <a:t>Its polynomial </a:t>
            </a:r>
          </a:p>
          <a:p>
            <a:pPr marL="514350" indent="-514350">
              <a:buNone/>
            </a:pPr>
            <a:endParaRPr lang="en-US" dirty="0">
              <a:latin typeface="Book Antiqua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667000" y="3429000"/>
          <a:ext cx="4876800" cy="630936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Book Antiqua" pitchFamily="18" charset="0"/>
                        </a:rPr>
                        <a:t>D=11010011</a:t>
                      </a:r>
                      <a:endParaRPr lang="en-US" sz="3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latin typeface="Calibri"/>
                          <a:ea typeface="Calibri"/>
                          <a:cs typeface="Times New Roman"/>
                        </a:rPr>
                        <a:t>R=000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733800" y="4724400"/>
          <a:ext cx="3429000" cy="838200"/>
        </p:xfrm>
        <a:graphic>
          <a:graphicData uri="http://schemas.openxmlformats.org/drawingml/2006/table">
            <a:tbl>
              <a:tblPr/>
              <a:tblGrid>
                <a:gridCol w="342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latin typeface="Book Antiqua" pitchFamily="18" charset="0"/>
                        </a:rPr>
                        <a:t>x</a:t>
                      </a:r>
                      <a:r>
                        <a:rPr lang="en-US" sz="3200" baseline="30000" dirty="0">
                          <a:latin typeface="Book Antiqua" pitchFamily="18" charset="0"/>
                        </a:rPr>
                        <a:t>10</a:t>
                      </a:r>
                      <a:r>
                        <a:rPr lang="en-US" sz="3200" dirty="0">
                          <a:latin typeface="Book Antiqua" pitchFamily="18" charset="0"/>
                        </a:rPr>
                        <a:t>+x</a:t>
                      </a:r>
                      <a:r>
                        <a:rPr lang="en-US" sz="3200" baseline="30000" dirty="0">
                          <a:latin typeface="Book Antiqua" pitchFamily="18" charset="0"/>
                        </a:rPr>
                        <a:t>9</a:t>
                      </a:r>
                      <a:r>
                        <a:rPr lang="en-US" sz="3200" dirty="0">
                          <a:latin typeface="Book Antiqua" pitchFamily="18" charset="0"/>
                        </a:rPr>
                        <a:t>+x</a:t>
                      </a:r>
                      <a:r>
                        <a:rPr lang="en-US" sz="3200" baseline="30000" dirty="0">
                          <a:latin typeface="Book Antiqua" pitchFamily="18" charset="0"/>
                        </a:rPr>
                        <a:t>7</a:t>
                      </a:r>
                      <a:r>
                        <a:rPr lang="en-US" sz="3200" dirty="0">
                          <a:latin typeface="Book Antiqua" pitchFamily="18" charset="0"/>
                        </a:rPr>
                        <a:t>+x</a:t>
                      </a:r>
                      <a:r>
                        <a:rPr lang="en-US" sz="3200" baseline="30000" dirty="0">
                          <a:latin typeface="Book Antiqua" pitchFamily="18" charset="0"/>
                        </a:rPr>
                        <a:t>4</a:t>
                      </a:r>
                      <a:r>
                        <a:rPr lang="en-US" sz="3200" dirty="0">
                          <a:latin typeface="Book Antiqua" pitchFamily="18" charset="0"/>
                        </a:rPr>
                        <a:t>+x</a:t>
                      </a:r>
                      <a:r>
                        <a:rPr lang="en-US" sz="3200" baseline="30000" dirty="0">
                          <a:latin typeface="Book Antiqua" pitchFamily="18" charset="0"/>
                        </a:rPr>
                        <a:t>3</a:t>
                      </a:r>
                      <a:endParaRPr lang="en-US" sz="3200" baseline="300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ook Antiqua" pitchFamily="18" charset="0"/>
              </a:rPr>
              <a:t>Ethernet (IEEE 802.3)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>
                <a:latin typeface="Book Antiqua" pitchFamily="18" charset="0"/>
              </a:rPr>
              <a:t>Ethernet: It is a LAN protocol that is used in Bus and Star topologies and implements CSMA/CD as the medium access method</a:t>
            </a:r>
          </a:p>
          <a:p>
            <a:pPr algn="just"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Book Antiqua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  <a:cs typeface="Times New Roman" pitchFamily="18" charset="0"/>
              </a:rPr>
              <a:t>Original (traditional) Ethernet developed in 1980 by three companies: Digital, Intel, Xerox  (DIX). </a:t>
            </a:r>
          </a:p>
          <a:p>
            <a:pPr lvl="1" algn="just">
              <a:defRPr/>
            </a:pPr>
            <a:endParaRPr lang="en-US" u="sng" dirty="0">
              <a:effectLst>
                <a:outerShdw blurRad="38100" dist="38100" dir="2700000" algn="tl">
                  <a:srgbClr val="C0C0C0"/>
                </a:outerShdw>
              </a:effectLst>
              <a:latin typeface="Book Antiqua" pitchFamily="18" charset="0"/>
              <a:cs typeface="Times New Roman" pitchFamily="18" charset="0"/>
            </a:endParaRPr>
          </a:p>
          <a:p>
            <a:pPr algn="just">
              <a:buNone/>
              <a:defRPr/>
            </a:pPr>
            <a:endParaRPr lang="en-US" sz="2800" u="sng" dirty="0">
              <a:effectLst>
                <a:outerShdw blurRad="38100" dist="38100" dir="2700000" algn="tl">
                  <a:srgbClr val="C0C0C0"/>
                </a:outerShdw>
              </a:effectLst>
              <a:latin typeface="Book Antiqua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§"/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  <a:cs typeface="Times New Roman" pitchFamily="18" charset="0"/>
              </a:rPr>
              <a:t>In 1985, the Computer Society of the IEEE started a project, called Project 802, to set standards to enable intercommunication among equipment from a variety of manufacturers. </a:t>
            </a:r>
          </a:p>
          <a:p>
            <a:pPr lvl="1" algn="just">
              <a:buFont typeface="Wingdings" pitchFamily="2" charset="2"/>
              <a:buChar char="§"/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  <a:cs typeface="Times New Roman" pitchFamily="18" charset="0"/>
              </a:rPr>
              <a:t> Current version is called </a:t>
            </a:r>
            <a:r>
              <a:rPr lang="en-US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Book Antiqua" pitchFamily="18" charset="0"/>
                <a:cs typeface="Times New Roman" pitchFamily="18" charset="0"/>
              </a:rPr>
              <a:t>IEEE Ethernet</a:t>
            </a:r>
            <a:endParaRPr lang="en-US" dirty="0">
              <a:latin typeface="Book Antiq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3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3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4. Cyclic Redundancy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67000" cy="4525963"/>
          </a:xfrm>
        </p:spPr>
        <p:txBody>
          <a:bodyPr>
            <a:normAutofit lnSpcReduction="10000"/>
          </a:bodyPr>
          <a:lstStyle/>
          <a:p>
            <a:pPr marL="514350" indent="-514350">
              <a:buNone/>
            </a:pPr>
            <a:r>
              <a:rPr lang="en-US" sz="2000" dirty="0">
                <a:latin typeface="Book Antiqua" pitchFamily="18" charset="0"/>
              </a:rPr>
              <a:t>Sender side </a:t>
            </a:r>
          </a:p>
          <a:p>
            <a:pPr marL="514350" indent="-514350"/>
            <a:r>
              <a:rPr lang="en-US" sz="2000" dirty="0">
                <a:latin typeface="Book Antiqua" pitchFamily="18" charset="0"/>
              </a:rPr>
              <a:t>Divide the data (D * 2</a:t>
            </a:r>
            <a:r>
              <a:rPr lang="en-US" sz="2000" baseline="30000" dirty="0">
                <a:latin typeface="Book Antiqua" pitchFamily="18" charset="0"/>
              </a:rPr>
              <a:t>r</a:t>
            </a:r>
            <a:r>
              <a:rPr lang="en-US" sz="2000" dirty="0">
                <a:latin typeface="Book Antiqua" pitchFamily="18" charset="0"/>
              </a:rPr>
              <a:t> XOR R) with generated polynomial.</a:t>
            </a:r>
          </a:p>
          <a:p>
            <a:pPr marL="514350" indent="-514350"/>
            <a:r>
              <a:rPr lang="en-US" sz="2000" dirty="0">
                <a:latin typeface="Book Antiqua" pitchFamily="18" charset="0"/>
              </a:rPr>
              <a:t>Compute with modulo 2 arithmetic =&gt; XOR at each stage</a:t>
            </a:r>
          </a:p>
          <a:p>
            <a:pPr marL="514350" indent="-514350"/>
            <a:r>
              <a:rPr lang="en-US" sz="2000" dirty="0">
                <a:latin typeface="Book Antiqua" pitchFamily="18" charset="0"/>
              </a:rPr>
              <a:t>Add the Remainder to Data and send it to receiver.</a:t>
            </a:r>
          </a:p>
        </p:txBody>
      </p:sp>
      <p:pic>
        <p:nvPicPr>
          <p:cNvPr id="839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295400"/>
            <a:ext cx="5572125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4. Cyclic Redundancy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194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400" dirty="0">
                <a:latin typeface="Book Antiqua" pitchFamily="18" charset="0"/>
              </a:rPr>
              <a:t>Receiver side:</a:t>
            </a:r>
          </a:p>
          <a:p>
            <a:pPr marL="514350" indent="-514350">
              <a:buNone/>
            </a:pPr>
            <a:r>
              <a:rPr lang="en-US" sz="1800" u="sng" dirty="0">
                <a:latin typeface="Book Antiqua" pitchFamily="18" charset="0"/>
              </a:rPr>
              <a:t>   Received data</a:t>
            </a:r>
            <a:r>
              <a:rPr lang="en-US" sz="1800" dirty="0">
                <a:latin typeface="Book Antiqua" pitchFamily="18" charset="0"/>
              </a:rPr>
              <a:t>        </a:t>
            </a:r>
          </a:p>
          <a:p>
            <a:pPr marL="514350" indent="-514350">
              <a:buNone/>
            </a:pPr>
            <a:r>
              <a:rPr lang="en-US" sz="1800" dirty="0">
                <a:latin typeface="Book Antiqua" pitchFamily="18" charset="0"/>
              </a:rPr>
              <a:t>Generated polynomial </a:t>
            </a:r>
          </a:p>
          <a:p>
            <a:pPr marL="514350" indent="-514350"/>
            <a:r>
              <a:rPr lang="en-US" sz="1800" dirty="0">
                <a:latin typeface="Book Antiqua" pitchFamily="18" charset="0"/>
              </a:rPr>
              <a:t>If remainder is zero, no error in received data</a:t>
            </a:r>
          </a:p>
          <a:p>
            <a:pPr marL="514350" indent="-514350"/>
            <a:r>
              <a:rPr lang="en-US" sz="1800" dirty="0">
                <a:latin typeface="Book Antiqua" pitchFamily="18" charset="0"/>
              </a:rPr>
              <a:t>If non zero remainder it indicates error. Then discard the frame and ask for retransmission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600200"/>
            <a:ext cx="54006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4. Cyclic Redundancy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/>
            <a:r>
              <a:rPr lang="en-US" dirty="0">
                <a:latin typeface="Book Antiqua" pitchFamily="18" charset="0"/>
              </a:rPr>
              <a:t>Following types of errors can be detected by a G(x) with the stated properties</a:t>
            </a:r>
          </a:p>
          <a:p>
            <a:pPr marL="914400" lvl="1" indent="-514350"/>
            <a:r>
              <a:rPr lang="en-US" dirty="0">
                <a:latin typeface="Book Antiqua" pitchFamily="18" charset="0"/>
              </a:rPr>
              <a:t>All </a:t>
            </a:r>
            <a:r>
              <a:rPr lang="en-US" dirty="0">
                <a:solidFill>
                  <a:srgbClr val="C00000"/>
                </a:solidFill>
                <a:latin typeface="Book Antiqua" pitchFamily="18" charset="0"/>
              </a:rPr>
              <a:t>single-bit errors</a:t>
            </a:r>
            <a:r>
              <a:rPr lang="en-US" dirty="0">
                <a:latin typeface="Book Antiqua" pitchFamily="18" charset="0"/>
              </a:rPr>
              <a:t>, as long as the </a:t>
            </a:r>
            <a:r>
              <a:rPr lang="en-US" dirty="0" err="1">
                <a:latin typeface="Book Antiqua" pitchFamily="18" charset="0"/>
              </a:rPr>
              <a:t>x</a:t>
            </a:r>
            <a:r>
              <a:rPr lang="en-US" baseline="30000" dirty="0" err="1">
                <a:latin typeface="Book Antiqua" pitchFamily="18" charset="0"/>
              </a:rPr>
              <a:t>k</a:t>
            </a:r>
            <a:r>
              <a:rPr lang="en-US" dirty="0">
                <a:latin typeface="Book Antiqua" pitchFamily="18" charset="0"/>
              </a:rPr>
              <a:t> and x</a:t>
            </a:r>
            <a:r>
              <a:rPr lang="en-US" baseline="30000" dirty="0">
                <a:latin typeface="Book Antiqua" pitchFamily="18" charset="0"/>
              </a:rPr>
              <a:t>0</a:t>
            </a:r>
            <a:r>
              <a:rPr lang="en-US" dirty="0">
                <a:latin typeface="Book Antiqua" pitchFamily="18" charset="0"/>
              </a:rPr>
              <a:t> terms have nonzero coefficients</a:t>
            </a:r>
          </a:p>
          <a:p>
            <a:pPr marL="914400" lvl="1" indent="-514350"/>
            <a:r>
              <a:rPr lang="en-US" dirty="0">
                <a:latin typeface="Book Antiqua" pitchFamily="18" charset="0"/>
              </a:rPr>
              <a:t>All </a:t>
            </a:r>
            <a:r>
              <a:rPr lang="en-US" dirty="0">
                <a:solidFill>
                  <a:srgbClr val="C00000"/>
                </a:solidFill>
                <a:latin typeface="Book Antiqua" pitchFamily="18" charset="0"/>
              </a:rPr>
              <a:t>double-bit errors</a:t>
            </a:r>
            <a:r>
              <a:rPr lang="en-US" dirty="0">
                <a:latin typeface="Book Antiqua" pitchFamily="18" charset="0"/>
              </a:rPr>
              <a:t>, as long as G(x) has a factor with at least three terms</a:t>
            </a:r>
          </a:p>
          <a:p>
            <a:pPr marL="914400" lvl="1" indent="-514350"/>
            <a:r>
              <a:rPr lang="en-US" dirty="0">
                <a:latin typeface="Book Antiqua" pitchFamily="18" charset="0"/>
              </a:rPr>
              <a:t>Any </a:t>
            </a:r>
            <a:r>
              <a:rPr lang="en-US" dirty="0">
                <a:solidFill>
                  <a:srgbClr val="C00000"/>
                </a:solidFill>
                <a:latin typeface="Book Antiqua" pitchFamily="18" charset="0"/>
              </a:rPr>
              <a:t>odd number of errors</a:t>
            </a:r>
            <a:r>
              <a:rPr lang="en-US" dirty="0">
                <a:latin typeface="Book Antiqua" pitchFamily="18" charset="0"/>
              </a:rPr>
              <a:t>, as long as G(x) contains the factor (x+1)</a:t>
            </a:r>
          </a:p>
          <a:p>
            <a:pPr marL="914400" lvl="1" indent="-514350"/>
            <a:r>
              <a:rPr lang="en-US" dirty="0">
                <a:latin typeface="Book Antiqua" pitchFamily="18" charset="0"/>
              </a:rPr>
              <a:t>Any “</a:t>
            </a:r>
            <a:r>
              <a:rPr lang="en-US" dirty="0">
                <a:solidFill>
                  <a:srgbClr val="C00000"/>
                </a:solidFill>
                <a:latin typeface="Book Antiqua" pitchFamily="18" charset="0"/>
              </a:rPr>
              <a:t>burst</a:t>
            </a:r>
            <a:r>
              <a:rPr lang="en-US" dirty="0">
                <a:latin typeface="Book Antiqua" pitchFamily="18" charset="0"/>
              </a:rPr>
              <a:t>” error for which the length of the burst is less than k bits.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4. Cyclic Redundancy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2800" dirty="0">
                <a:latin typeface="Book Antiqua" pitchFamily="18" charset="0"/>
              </a:rPr>
              <a:t>International Standard Generator Polynomial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09800"/>
            <a:ext cx="6629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 descr="Image result for hamming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Hamming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number of redundant bits</a:t>
            </a:r>
          </a:p>
          <a:p>
            <a:r>
              <a:rPr lang="en-US" dirty="0">
                <a:solidFill>
                  <a:srgbClr val="C00000"/>
                </a:solidFill>
              </a:rPr>
              <a:t>2</a:t>
            </a:r>
            <a:r>
              <a:rPr lang="en-US" baseline="30000" dirty="0">
                <a:solidFill>
                  <a:srgbClr val="C00000"/>
                </a:solidFill>
              </a:rPr>
              <a:t>r</a:t>
            </a:r>
            <a:r>
              <a:rPr lang="en-US" dirty="0">
                <a:solidFill>
                  <a:srgbClr val="C00000"/>
                </a:solidFill>
              </a:rPr>
              <a:t> &gt;=m+r+1  </a:t>
            </a:r>
          </a:p>
          <a:p>
            <a:pPr>
              <a:buNone/>
            </a:pPr>
            <a:r>
              <a:rPr lang="en-US" dirty="0"/>
              <a:t>where</a:t>
            </a:r>
            <a:r>
              <a:rPr lang="en-US" dirty="0">
                <a:solidFill>
                  <a:srgbClr val="C00000"/>
                </a:solidFill>
              </a:rPr>
              <a:t> m</a:t>
            </a:r>
            <a:r>
              <a:rPr lang="en-US" dirty="0"/>
              <a:t>=  number of Data bits and</a:t>
            </a:r>
          </a:p>
          <a:p>
            <a:pPr>
              <a:buNone/>
            </a:pPr>
            <a:r>
              <a:rPr lang="en-US" dirty="0"/>
              <a:t>            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en-US" dirty="0"/>
              <a:t> = number of redundant bits</a:t>
            </a:r>
          </a:p>
          <a:p>
            <a:pPr>
              <a:buNone/>
            </a:pPr>
            <a:r>
              <a:rPr lang="en-US" dirty="0"/>
              <a:t>If m=7 bits then r=? </a:t>
            </a:r>
          </a:p>
          <a:p>
            <a:pPr>
              <a:buNone/>
            </a:pPr>
            <a:r>
              <a:rPr lang="en-US" sz="3600" b="1" dirty="0"/>
              <a:t>      2</a:t>
            </a:r>
            <a:r>
              <a:rPr lang="en-US" sz="3600" b="1" baseline="30000" dirty="0"/>
              <a:t>4</a:t>
            </a:r>
            <a:r>
              <a:rPr lang="en-US" sz="3600" b="1" dirty="0"/>
              <a:t> ≥ 7 + 4 + 1   so r= 4 bits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Book Antiqu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endParaRPr lang="en-US" dirty="0">
              <a:latin typeface="Book Antiqua" pitchFamily="18" charset="0"/>
            </a:endParaRPr>
          </a:p>
        </p:txBody>
      </p:sp>
      <p:pic>
        <p:nvPicPr>
          <p:cNvPr id="89090" name="Picture 2" descr="Hamming co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"/>
            <a:ext cx="8305800" cy="624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5. Hamming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None/>
            </a:pPr>
            <a:r>
              <a:rPr lang="en-US" dirty="0">
                <a:latin typeface="Book Antiqua" pitchFamily="18" charset="0"/>
              </a:rPr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0997" y="1524000"/>
          <a:ext cx="8382003" cy="3470148"/>
        </p:xfrm>
        <a:graphic>
          <a:graphicData uri="http://schemas.openxmlformats.org/drawingml/2006/table">
            <a:tbl>
              <a:tblPr/>
              <a:tblGrid>
                <a:gridCol w="1023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4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18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85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85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85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D6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R1=1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R2=0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R4=0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R8=1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914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Data to be transmitted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71600" y="5715000"/>
            <a:ext cx="584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Data to be transmitted : 10011100101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5. Hamming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514350" indent="-514350">
              <a:buNone/>
            </a:pPr>
            <a:r>
              <a:rPr lang="en-US" sz="2400" b="1" dirty="0"/>
              <a:t>Data Received: 1</a:t>
            </a:r>
            <a:r>
              <a:rPr lang="en-US" sz="2400" b="1" dirty="0">
                <a:solidFill>
                  <a:srgbClr val="C00000"/>
                </a:solidFill>
              </a:rPr>
              <a:t>1</a:t>
            </a:r>
            <a:r>
              <a:rPr lang="en-US" sz="2400" b="1" dirty="0"/>
              <a:t>011100101  calculate parity including R bits</a:t>
            </a:r>
          </a:p>
          <a:p>
            <a:pPr marL="514350" indent="-514350">
              <a:buNone/>
            </a:pPr>
            <a:r>
              <a:rPr lang="en-US" sz="2800" b="1" dirty="0"/>
              <a:t>R</a:t>
            </a:r>
            <a:r>
              <a:rPr lang="en-US" sz="2800" b="1" baseline="-25000" dirty="0"/>
              <a:t>8</a:t>
            </a:r>
            <a:r>
              <a:rPr lang="en-US" sz="2800" b="1" dirty="0"/>
              <a:t> R</a:t>
            </a:r>
            <a:r>
              <a:rPr lang="en-US" sz="2800" b="1" baseline="-25000" dirty="0"/>
              <a:t>4</a:t>
            </a:r>
            <a:r>
              <a:rPr lang="en-US" sz="2800" b="1" dirty="0"/>
              <a:t> R</a:t>
            </a:r>
            <a:r>
              <a:rPr lang="en-US" sz="2800" b="1" baseline="-25000" dirty="0"/>
              <a:t>2</a:t>
            </a:r>
            <a:r>
              <a:rPr lang="en-US" sz="2800" b="1" dirty="0"/>
              <a:t> R</a:t>
            </a:r>
            <a:r>
              <a:rPr lang="en-US" sz="2800" b="1" baseline="-25000" dirty="0"/>
              <a:t>1</a:t>
            </a:r>
            <a:r>
              <a:rPr lang="en-US" sz="2800" b="1" dirty="0"/>
              <a:t> = 1010 =&gt; 10</a:t>
            </a:r>
            <a:r>
              <a:rPr lang="en-US" sz="2800" b="1" baseline="30000" dirty="0"/>
              <a:t>th</a:t>
            </a:r>
            <a:r>
              <a:rPr lang="en-US" sz="2800" b="1" dirty="0"/>
              <a:t> bit is error</a:t>
            </a:r>
          </a:p>
          <a:p>
            <a:pPr marL="514350" indent="-514350">
              <a:buNone/>
            </a:pPr>
            <a:endParaRPr lang="en-US" b="1" dirty="0"/>
          </a:p>
          <a:p>
            <a:pPr marL="514350" indent="-514350">
              <a:buNone/>
            </a:pPr>
            <a:endParaRPr lang="en-US" dirty="0">
              <a:latin typeface="Book Antiqua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0998" y="2667000"/>
          <a:ext cx="8382003" cy="3470148"/>
        </p:xfrm>
        <a:graphic>
          <a:graphicData uri="http://schemas.openxmlformats.org/drawingml/2006/table">
            <a:tbl>
              <a:tblPr/>
              <a:tblGrid>
                <a:gridCol w="1023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43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18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854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854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854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6944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D6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Data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R1 =0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R1=1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B8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R2=1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R2=0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R3=0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R4=0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CD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787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R4=1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latin typeface="Book Antiqua" pitchFamily="18" charset="0"/>
                          <a:ea typeface="Calibri"/>
                          <a:cs typeface="Times New Roman"/>
                        </a:rPr>
                        <a:t>R8=1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914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latin typeface="Book Antiqua" pitchFamily="18" charset="0"/>
                          <a:ea typeface="Calibri"/>
                          <a:cs typeface="Times New Roman"/>
                        </a:rPr>
                        <a:t>Data to be transmitted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C00000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0</a:t>
                      </a:r>
                      <a:endParaRPr lang="en-US" sz="1800" dirty="0">
                        <a:solidFill>
                          <a:schemeClr val="tx1"/>
                        </a:solidFill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Book Antiqua" pitchFamily="18" charset="0"/>
                          <a:ea typeface="Calibri"/>
                          <a:cs typeface="Times New Roman"/>
                        </a:rPr>
                        <a:t>1</a:t>
                      </a:r>
                      <a:endParaRPr lang="en-US" sz="1800" dirty="0">
                        <a:solidFill>
                          <a:schemeClr val="tx1"/>
                        </a:solidFill>
                        <a:latin typeface="Book Antiqua" pitchFamily="18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ook Antiqua" pitchFamily="18" charset="0"/>
              </a:rPr>
              <a:t>Ethernet (IEEE 802.3)</a:t>
            </a:r>
          </a:p>
          <a:p>
            <a:r>
              <a:rPr lang="en-US" dirty="0">
                <a:latin typeface="Book Antiqua" pitchFamily="18" charset="0"/>
              </a:rPr>
              <a:t>Functions of Data Link Layer</a:t>
            </a:r>
          </a:p>
          <a:p>
            <a:pPr lvl="1"/>
            <a:r>
              <a:rPr lang="en-US" dirty="0">
                <a:latin typeface="Book Antiqua" pitchFamily="18" charset="0"/>
              </a:rPr>
              <a:t>Error Control</a:t>
            </a:r>
          </a:p>
          <a:p>
            <a:pPr lvl="1"/>
            <a:r>
              <a:rPr lang="en-US" b="1" dirty="0">
                <a:solidFill>
                  <a:srgbClr val="C00000"/>
                </a:solidFill>
                <a:latin typeface="Book Antiqua" pitchFamily="18" charset="0"/>
              </a:rPr>
              <a:t>Flow Control </a:t>
            </a:r>
          </a:p>
          <a:p>
            <a:pPr lvl="1"/>
            <a:r>
              <a:rPr lang="en-US" dirty="0">
                <a:latin typeface="Book Antiqua" pitchFamily="18" charset="0"/>
              </a:rPr>
              <a:t>Medium Access Control</a:t>
            </a:r>
          </a:p>
          <a:p>
            <a:endParaRPr lang="en-US" dirty="0">
              <a:latin typeface="Book Antiqua" pitchFamily="18" charset="0"/>
            </a:endParaRPr>
          </a:p>
          <a:p>
            <a:endParaRPr lang="en-US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18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Ethernet (IEEE 802.3)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362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Book Antiqua" pitchFamily="18" charset="0"/>
              </a:rPr>
              <a:t>Bus Topology</a:t>
            </a:r>
          </a:p>
          <a:p>
            <a:r>
              <a:rPr lang="en-US" dirty="0">
                <a:latin typeface="Book Antiqua" pitchFamily="18" charset="0"/>
              </a:rPr>
              <a:t>Broadcast in nature</a:t>
            </a:r>
          </a:p>
          <a:p>
            <a:r>
              <a:rPr lang="en-US" dirty="0">
                <a:latin typeface="Book Antiqua" pitchFamily="18" charset="0"/>
              </a:rPr>
              <a:t>Uses Medium Access Control to share the medium</a:t>
            </a:r>
          </a:p>
        </p:txBody>
      </p:sp>
      <p:pic>
        <p:nvPicPr>
          <p:cNvPr id="71682" name="Picture 2" descr="Image result for ethernet topolog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600200"/>
            <a:ext cx="6096000" cy="4495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670CCB-1E2E-41D1-9892-DD661AA6C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EE727F-90A5-4938-A71A-958B7A3EB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352800" cy="4525963"/>
          </a:xfrm>
        </p:spPr>
        <p:txBody>
          <a:bodyPr/>
          <a:lstStyle/>
          <a:p>
            <a:r>
              <a:rPr lang="en-IN" dirty="0"/>
              <a:t>Automatic Repeat Request (ARQ) protocol</a:t>
            </a:r>
          </a:p>
          <a:p>
            <a:pPr lvl="1"/>
            <a:r>
              <a:rPr lang="en-IN" dirty="0"/>
              <a:t>Stop and Wait</a:t>
            </a:r>
          </a:p>
          <a:p>
            <a:pPr lvl="1"/>
            <a:r>
              <a:rPr lang="en-IN" dirty="0"/>
              <a:t>Go back N</a:t>
            </a:r>
          </a:p>
          <a:p>
            <a:pPr lvl="1"/>
            <a:r>
              <a:rPr lang="en-IN" dirty="0"/>
              <a:t>Selective Repeat</a:t>
            </a:r>
          </a:p>
        </p:txBody>
      </p:sp>
      <p:pic>
        <p:nvPicPr>
          <p:cNvPr id="14338" name="Picture 2" descr="Image result for STOP AND WAIT SCENARIOS">
            <a:extLst>
              <a:ext uri="{FF2B5EF4-FFF2-40B4-BE49-F238E27FC236}">
                <a16:creationId xmlns:a16="http://schemas.microsoft.com/office/drawing/2014/main" xmlns="" id="{E26F069E-D14E-4835-8DB5-9E8020D9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52599"/>
            <a:ext cx="43434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0534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ARQ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00200"/>
            <a:ext cx="7924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and Wait ARQ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8229600" cy="4859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back N ARQ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1219200"/>
            <a:ext cx="6324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Goback</a:t>
            </a:r>
            <a:r>
              <a:rPr lang="en-US" dirty="0"/>
              <a:t> 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Lost frame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1600200"/>
            <a:ext cx="58959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Goback</a:t>
            </a:r>
            <a:r>
              <a:rPr lang="en-US" dirty="0"/>
              <a:t> 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Lost ACK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9350" y="1447800"/>
            <a:ext cx="672465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295400"/>
            <a:ext cx="5334000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61341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Selective repeat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8287" y="1371600"/>
            <a:ext cx="60674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ook Antiqua" pitchFamily="18" charset="0"/>
              </a:rPr>
              <a:t>Ethernet (IEEE 802.3)</a:t>
            </a:r>
          </a:p>
          <a:p>
            <a:r>
              <a:rPr lang="en-US" dirty="0">
                <a:latin typeface="Book Antiqua" pitchFamily="18" charset="0"/>
              </a:rPr>
              <a:t>Functions of Data Link Layer</a:t>
            </a:r>
          </a:p>
          <a:p>
            <a:pPr lvl="1"/>
            <a:r>
              <a:rPr lang="en-US" dirty="0">
                <a:latin typeface="Book Antiqua" pitchFamily="18" charset="0"/>
              </a:rPr>
              <a:t>Error Control</a:t>
            </a:r>
          </a:p>
          <a:p>
            <a:pPr lvl="1"/>
            <a:r>
              <a:rPr lang="en-US" dirty="0">
                <a:latin typeface="Book Antiqua" pitchFamily="18" charset="0"/>
              </a:rPr>
              <a:t>Flow Control 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Book Antiqua" pitchFamily="18" charset="0"/>
              </a:rPr>
              <a:t>Medium Access Control</a:t>
            </a:r>
          </a:p>
          <a:p>
            <a:endParaRPr lang="en-US" dirty="0">
              <a:latin typeface="Book Antiqua" pitchFamily="18" charset="0"/>
            </a:endParaRPr>
          </a:p>
          <a:p>
            <a:endParaRPr lang="en-US" dirty="0"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>
                <a:latin typeface="Book Antiqua" pitchFamily="18" charset="0"/>
              </a:rPr>
              <a:t>Ethernet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9400" y="1143000"/>
            <a:ext cx="6172200" cy="5257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In IEEE 802.3 Ethernet Data link layer is split into two </a:t>
            </a:r>
            <a:r>
              <a:rPr lang="en-US" sz="2000" dirty="0" err="1">
                <a:latin typeface="Book Antiqua" pitchFamily="18" charset="0"/>
              </a:rPr>
              <a:t>sublayers</a:t>
            </a:r>
            <a:r>
              <a:rPr lang="en-US" sz="2000" dirty="0">
                <a:latin typeface="Book Antiqua" pitchFamily="18" charset="0"/>
              </a:rPr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Book Antiqua" pitchFamily="18" charset="0"/>
              </a:rPr>
              <a:t>Bottom part: MAC 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The frame is called </a:t>
            </a:r>
            <a:r>
              <a:rPr lang="en-US" sz="2000" b="1" dirty="0">
                <a:latin typeface="Book Antiqua" pitchFamily="18" charset="0"/>
              </a:rPr>
              <a:t>IEEE 802.3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Handles framing, MAC addressing, Medium Access control</a:t>
            </a:r>
          </a:p>
          <a:p>
            <a:pPr lvl="2">
              <a:lnSpc>
                <a:spcPct val="80000"/>
              </a:lnSpc>
            </a:pPr>
            <a:r>
              <a:rPr lang="en-US" sz="2000" b="1" dirty="0">
                <a:latin typeface="Book Antiqua" pitchFamily="18" charset="0"/>
              </a:rPr>
              <a:t>Specific implementation for each LAN p</a:t>
            </a:r>
            <a:r>
              <a:rPr lang="en-US" sz="2000" dirty="0">
                <a:latin typeface="Book Antiqua" pitchFamily="18" charset="0"/>
              </a:rPr>
              <a:t>rotocol</a:t>
            </a:r>
          </a:p>
          <a:p>
            <a:pPr lvl="3">
              <a:lnSpc>
                <a:spcPct val="80000"/>
              </a:lnSpc>
            </a:pPr>
            <a:r>
              <a:rPr lang="en-US" dirty="0">
                <a:latin typeface="Book Antiqua" pitchFamily="18" charset="0"/>
              </a:rPr>
              <a:t>Defines </a:t>
            </a:r>
            <a:r>
              <a:rPr lang="en-US" b="1" dirty="0">
                <a:latin typeface="Book Antiqua" pitchFamily="18" charset="0"/>
              </a:rPr>
              <a:t>CSMA/CD</a:t>
            </a:r>
            <a:r>
              <a:rPr lang="en-US" dirty="0">
                <a:latin typeface="Book Antiqua" pitchFamily="18" charset="0"/>
              </a:rPr>
              <a:t> as the access method for Ethernet LANs and </a:t>
            </a:r>
            <a:r>
              <a:rPr lang="en-US" b="1" dirty="0">
                <a:latin typeface="Book Antiqua" pitchFamily="18" charset="0"/>
              </a:rPr>
              <a:t>Token passing </a:t>
            </a:r>
            <a:r>
              <a:rPr lang="en-US" dirty="0">
                <a:latin typeface="Book Antiqua" pitchFamily="18" charset="0"/>
              </a:rPr>
              <a:t>method for Token Ring.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Implemented in </a:t>
            </a:r>
            <a:r>
              <a:rPr lang="en-US" sz="2000" b="1" dirty="0">
                <a:latin typeface="Book Antiqua" pitchFamily="18" charset="0"/>
              </a:rPr>
              <a:t>hardware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  <a:latin typeface="Book Antiqua" pitchFamily="18" charset="0"/>
              </a:rPr>
              <a:t>Top part: LLC (Logical Link Control)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The </a:t>
            </a:r>
            <a:r>
              <a:rPr lang="en-US" sz="2000" dirty="0" err="1">
                <a:latin typeface="Book Antiqua" pitchFamily="18" charset="0"/>
              </a:rPr>
              <a:t>subframe</a:t>
            </a:r>
            <a:r>
              <a:rPr lang="en-US" sz="2000" dirty="0">
                <a:latin typeface="Book Antiqua" pitchFamily="18" charset="0"/>
              </a:rPr>
              <a:t> is called </a:t>
            </a:r>
            <a:r>
              <a:rPr lang="en-US" sz="2000" b="1" dirty="0">
                <a:latin typeface="Book Antiqua" pitchFamily="18" charset="0"/>
              </a:rPr>
              <a:t>IEEE 802.2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Provides </a:t>
            </a:r>
            <a:r>
              <a:rPr lang="en-US" sz="2000" b="1" dirty="0">
                <a:latin typeface="Book Antiqua" pitchFamily="18" charset="0"/>
              </a:rPr>
              <a:t>error and flow control </a:t>
            </a:r>
            <a:r>
              <a:rPr lang="en-US" sz="2000" dirty="0">
                <a:latin typeface="Book Antiqua" pitchFamily="18" charset="0"/>
              </a:rPr>
              <a:t>if needed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It makes the MAC </a:t>
            </a:r>
            <a:r>
              <a:rPr lang="en-US" sz="2000" dirty="0" err="1">
                <a:latin typeface="Book Antiqua" pitchFamily="18" charset="0"/>
              </a:rPr>
              <a:t>sublayer</a:t>
            </a:r>
            <a:r>
              <a:rPr lang="en-US" sz="2000" dirty="0">
                <a:latin typeface="Book Antiqua" pitchFamily="18" charset="0"/>
              </a:rPr>
              <a:t> transparent</a:t>
            </a:r>
          </a:p>
          <a:p>
            <a:pPr lvl="3">
              <a:lnSpc>
                <a:spcPct val="80000"/>
              </a:lnSpc>
            </a:pPr>
            <a:r>
              <a:rPr lang="en-US" dirty="0">
                <a:latin typeface="Book Antiqua" pitchFamily="18" charset="0"/>
              </a:rPr>
              <a:t>Allows interconnectivity between different LANs data link layers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Used to multiplex multiple network layer protocols in the data link layer frame</a:t>
            </a:r>
          </a:p>
          <a:p>
            <a:pPr lvl="2">
              <a:lnSpc>
                <a:spcPct val="80000"/>
              </a:lnSpc>
            </a:pPr>
            <a:r>
              <a:rPr lang="en-US" sz="2000" dirty="0">
                <a:latin typeface="Book Antiqua" pitchFamily="18" charset="0"/>
              </a:rPr>
              <a:t>Implemented in </a:t>
            </a:r>
            <a:r>
              <a:rPr lang="en-US" sz="2000" b="1" dirty="0">
                <a:latin typeface="Book Antiqua" pitchFamily="18" charset="0"/>
              </a:rPr>
              <a:t>software</a:t>
            </a:r>
            <a:endParaRPr lang="en-US" dirty="0">
              <a:latin typeface="Book Antiqua" pitchFamily="18" charset="0"/>
            </a:endParaRPr>
          </a:p>
        </p:txBody>
      </p:sp>
      <p:pic>
        <p:nvPicPr>
          <p:cNvPr id="53250" name="Picture 2" descr="Image result for data link sublay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28800"/>
            <a:ext cx="3429000" cy="3581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F87F0D-A5FC-4846-9D9E-C7A96655F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6F8C06-B4C6-467B-B18F-317D4BAA5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7076BE9-9FB5-4FC0-9544-90FF49DBE52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207820"/>
            <a:ext cx="9144000" cy="444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124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0F24A-BD6E-497F-9153-26F00C66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Medium Access Control (MAC)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0867A7-6CA9-4150-9AF1-4CECCB8C2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Aloha</a:t>
            </a:r>
          </a:p>
          <a:p>
            <a:r>
              <a:rPr lang="en-IN" dirty="0"/>
              <a:t>Slotted Aloha</a:t>
            </a:r>
          </a:p>
          <a:p>
            <a:r>
              <a:rPr lang="en-IN" dirty="0"/>
              <a:t>CSMA</a:t>
            </a:r>
          </a:p>
          <a:p>
            <a:r>
              <a:rPr lang="en-IN" dirty="0"/>
              <a:t>CSMA/CD</a:t>
            </a:r>
          </a:p>
        </p:txBody>
      </p:sp>
    </p:spTree>
    <p:extLst>
      <p:ext uri="{BB962C8B-B14F-4D97-AF65-F5344CB8AC3E}">
        <p14:creationId xmlns:p14="http://schemas.microsoft.com/office/powerpoint/2010/main" val="3061775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78C93A-5139-405A-933C-C5DFACB7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Pure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3D59BE-1786-4A66-B213-7765070B3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514600" cy="4525963"/>
          </a:xfrm>
        </p:spPr>
        <p:txBody>
          <a:bodyPr>
            <a:normAutofit/>
          </a:bodyPr>
          <a:lstStyle/>
          <a:p>
            <a:endParaRPr lang="en-I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1D2AEF-E2AD-40B0-8E2C-9FC2903044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6" y="1059155"/>
            <a:ext cx="9144000" cy="50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83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005DC-2AE7-4903-84B3-C3C8DE5B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837378-0BB2-4291-9FD4-4A56DE48C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A22FCB9-9DC5-4F25-B238-286891AD05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89580"/>
            <a:ext cx="9144000" cy="58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83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D8B72A-9BA3-4311-9DB4-738C568A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Slotted Aloha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AA6553-5476-4487-84EA-4854C68BC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971800" cy="45259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3BEFF8F-578A-4578-BBDD-D1B095A273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56" y="1143000"/>
            <a:ext cx="9144000" cy="5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10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DA8218-4877-43B0-B581-70337248A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87B965-2A6B-48F2-868C-FCB1EB9BE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06D1FF8-7769-425C-B212-C657ABE9431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04463"/>
            <a:ext cx="9144000" cy="58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38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823EB3-F895-40E0-BD03-5811BA40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48FAB-7CA1-46F3-AFCB-C9667AC4E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999E66D-FD35-44FE-9870-63E8F44250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92900"/>
            <a:ext cx="9144000" cy="62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85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EC94C0-90C3-4390-BB79-AFE9F186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Reservation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179FFB-60B1-4CB3-B1FC-9B82782CB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C0A57DE2-7902-4034-9305-B75CE6EA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8613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311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02EB5-3E3E-46A3-AAF5-3741A980E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239D1D-A1DF-4149-82F6-BBBEA3C3F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FA78A4B6-E53B-4B43-A4A5-A81D3F0F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638300"/>
            <a:ext cx="81026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696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xmlns="" id="{B5190056-EA3C-4C14-A42A-3AEF929E6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12.</a:t>
            </a:r>
            <a:fld id="{834C228E-35AE-4BC0-A41E-199FF5FA70DB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121282" name="Line 2">
            <a:extLst>
              <a:ext uri="{FF2B5EF4-FFF2-40B4-BE49-F238E27FC236}">
                <a16:creationId xmlns:a16="http://schemas.microsoft.com/office/drawing/2014/main" xmlns="" id="{9BF0A8D6-DAEB-43D0-B7BC-597B5AF9752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1283" name="Line 3">
            <a:extLst>
              <a:ext uri="{FF2B5EF4-FFF2-40B4-BE49-F238E27FC236}">
                <a16:creationId xmlns:a16="http://schemas.microsoft.com/office/drawing/2014/main" xmlns="" id="{9DE68727-653D-43D2-809D-C1D7D571FFE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1284" name="Text Box 4">
            <a:extLst>
              <a:ext uri="{FF2B5EF4-FFF2-40B4-BE49-F238E27FC236}">
                <a16:creationId xmlns:a16="http://schemas.microsoft.com/office/drawing/2014/main" xmlns="" id="{D6BB5C4B-1F64-48F5-9632-E1D73C8AC0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"/>
            <a:ext cx="6616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0" baseline="0">
                <a:solidFill>
                  <a:schemeClr val="folHlink"/>
                </a:solidFill>
              </a:rPr>
              <a:t>Figure 12.21  </a:t>
            </a:r>
            <a:r>
              <a:rPr lang="en-US" altLang="en-US" sz="2000" baseline="0"/>
              <a:t>Frequency-division multiple access (FDMA)</a:t>
            </a:r>
          </a:p>
        </p:txBody>
      </p:sp>
      <p:sp>
        <p:nvSpPr>
          <p:cNvPr id="1121285" name="Line 5">
            <a:extLst>
              <a:ext uri="{FF2B5EF4-FFF2-40B4-BE49-F238E27FC236}">
                <a16:creationId xmlns:a16="http://schemas.microsoft.com/office/drawing/2014/main" xmlns="" id="{DEFC0E8A-D7FC-4D6C-B1C7-7F5F7BB5C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21289" name="Picture 9">
            <a:extLst>
              <a:ext uri="{FF2B5EF4-FFF2-40B4-BE49-F238E27FC236}">
                <a16:creationId xmlns:a16="http://schemas.microsoft.com/office/drawing/2014/main" xmlns="" id="{49403AB1-4A71-4955-8C2B-DBCA4C20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1231900"/>
            <a:ext cx="7212012" cy="478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Ethernet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>
            <a:normAutofit/>
          </a:bodyPr>
          <a:lstStyle/>
          <a:p>
            <a:r>
              <a:rPr lang="en-US" sz="2400" b="0" dirty="0">
                <a:latin typeface="Book Antiqua" pitchFamily="18" charset="0"/>
                <a:cs typeface="Times New Roman" pitchFamily="18" charset="0"/>
              </a:rPr>
              <a:t>Frame formats. </a:t>
            </a:r>
            <a:r>
              <a:rPr lang="en-US" sz="2400" b="0" dirty="0">
                <a:solidFill>
                  <a:schemeClr val="accent2"/>
                </a:solidFill>
                <a:latin typeface="Book Antiqua" pitchFamily="18" charset="0"/>
                <a:cs typeface="Times New Roman" pitchFamily="18" charset="0"/>
              </a:rPr>
              <a:t>(a)</a:t>
            </a:r>
            <a:r>
              <a:rPr lang="en-US" sz="2400" b="0" dirty="0">
                <a:latin typeface="Book Antiqua" pitchFamily="18" charset="0"/>
                <a:cs typeface="Times New Roman" pitchFamily="18" charset="0"/>
              </a:rPr>
              <a:t> DIX Ethernet ,  </a:t>
            </a:r>
            <a:r>
              <a:rPr lang="en-US" sz="2400" b="0" dirty="0">
                <a:solidFill>
                  <a:schemeClr val="accent2"/>
                </a:solidFill>
                <a:latin typeface="Book Antiqua" pitchFamily="18" charset="0"/>
                <a:cs typeface="Times New Roman" pitchFamily="18" charset="0"/>
              </a:rPr>
              <a:t>(b)</a:t>
            </a:r>
            <a:r>
              <a:rPr lang="en-US" sz="2400" b="0" dirty="0">
                <a:latin typeface="Book Antiqua" pitchFamily="18" charset="0"/>
                <a:cs typeface="Times New Roman" pitchFamily="18" charset="0"/>
              </a:rPr>
              <a:t> IEEE 802.3</a:t>
            </a:r>
          </a:p>
          <a:p>
            <a:pPr lvl="1"/>
            <a:r>
              <a:rPr lang="en-US" sz="2000" dirty="0" err="1">
                <a:latin typeface="Book Antiqua" pitchFamily="18" charset="0"/>
                <a:cs typeface="Times New Roman" pitchFamily="18" charset="0"/>
              </a:rPr>
              <a:t>Preamble:</a:t>
            </a:r>
            <a:r>
              <a:rPr lang="en-US" sz="2000" dirty="0" err="1">
                <a:latin typeface="Book Antiqua" pitchFamily="18" charset="0"/>
              </a:rPr>
              <a:t>The</a:t>
            </a:r>
            <a:r>
              <a:rPr lang="en-US" sz="2000" dirty="0">
                <a:latin typeface="Book Antiqua" pitchFamily="18" charset="0"/>
              </a:rPr>
              <a:t> preamble consists of a 56-bit (seven-byte) pattern of alternating 1 and 0 bits</a:t>
            </a:r>
            <a:endParaRPr lang="en-US" sz="2000" dirty="0">
              <a:latin typeface="Book Antiqua" pitchFamily="18" charset="0"/>
              <a:cs typeface="Times New Roman" pitchFamily="18" charset="0"/>
            </a:endParaRPr>
          </a:p>
          <a:p>
            <a:pPr lvl="1"/>
            <a:r>
              <a:rPr lang="en-US" sz="2000" dirty="0" err="1">
                <a:latin typeface="Book Antiqua" pitchFamily="18" charset="0"/>
                <a:cs typeface="Times New Roman" pitchFamily="18" charset="0"/>
              </a:rPr>
              <a:t>Dest</a:t>
            </a:r>
            <a:r>
              <a:rPr lang="en-US" sz="2000" dirty="0">
                <a:latin typeface="Book Antiqua" pitchFamily="18" charset="0"/>
                <a:cs typeface="Times New Roman" pitchFamily="18" charset="0"/>
              </a:rPr>
              <a:t> and Source address</a:t>
            </a:r>
          </a:p>
          <a:p>
            <a:pPr lvl="1"/>
            <a:r>
              <a:rPr lang="en-US" sz="2000" dirty="0">
                <a:latin typeface="Book Antiqua" pitchFamily="18" charset="0"/>
                <a:cs typeface="Times New Roman" pitchFamily="18" charset="0"/>
              </a:rPr>
              <a:t>Type: 0x0800 – IPv4, 0x0806-ARP, 0x86DD –IPv6</a:t>
            </a:r>
          </a:p>
          <a:p>
            <a:pPr lvl="1"/>
            <a:r>
              <a:rPr lang="en-US" sz="2000" dirty="0" err="1">
                <a:latin typeface="Book Antiqua" pitchFamily="18" charset="0"/>
                <a:cs typeface="Times New Roman" pitchFamily="18" charset="0"/>
              </a:rPr>
              <a:t>SoF</a:t>
            </a:r>
            <a:r>
              <a:rPr lang="en-US" sz="2000" dirty="0">
                <a:latin typeface="Book Antiqua" pitchFamily="18" charset="0"/>
                <a:cs typeface="Times New Roman" pitchFamily="18" charset="0"/>
              </a:rPr>
              <a:t>: Start of Frame, </a:t>
            </a:r>
            <a:r>
              <a:rPr lang="en-US" sz="2000" dirty="0"/>
              <a:t>10101011</a:t>
            </a:r>
            <a:endParaRPr lang="en-US" sz="2000" dirty="0">
              <a:latin typeface="Book Antiqua" pitchFamily="18" charset="0"/>
              <a:cs typeface="Times New Roman" pitchFamily="18" charset="0"/>
            </a:endParaRPr>
          </a:p>
          <a:p>
            <a:pPr lvl="1"/>
            <a:r>
              <a:rPr lang="en-US" sz="2000" dirty="0">
                <a:latin typeface="Book Antiqua" pitchFamily="18" charset="0"/>
                <a:cs typeface="Times New Roman" pitchFamily="18" charset="0"/>
              </a:rPr>
              <a:t>Length: range is 0 to 65534, but limitation 1500</a:t>
            </a:r>
            <a:endParaRPr lang="en-US" sz="2000" dirty="0">
              <a:latin typeface="Book Antiqua" pitchFamily="18" charset="0"/>
            </a:endParaRPr>
          </a:p>
        </p:txBody>
      </p:sp>
      <p:grpSp>
        <p:nvGrpSpPr>
          <p:cNvPr id="4" name="Group 1031"/>
          <p:cNvGrpSpPr>
            <a:grpSpLocks/>
          </p:cNvGrpSpPr>
          <p:nvPr/>
        </p:nvGrpSpPr>
        <p:grpSpPr bwMode="auto">
          <a:xfrm>
            <a:off x="512762" y="4114800"/>
            <a:ext cx="8118475" cy="2066925"/>
            <a:chOff x="260" y="1493"/>
            <a:chExt cx="5114" cy="1302"/>
          </a:xfrm>
        </p:grpSpPr>
        <p:pic>
          <p:nvPicPr>
            <p:cNvPr id="5" name="Picture 1028" descr="4-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0" y="1493"/>
              <a:ext cx="5114" cy="1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 Box 1029"/>
            <p:cNvSpPr txBox="1">
              <a:spLocks noChangeArrowheads="1"/>
            </p:cNvSpPr>
            <p:nvPr/>
          </p:nvSpPr>
          <p:spPr bwMode="auto">
            <a:xfrm>
              <a:off x="4752" y="2424"/>
              <a:ext cx="52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FCS</a:t>
              </a:r>
            </a:p>
          </p:txBody>
        </p:sp>
        <p:sp>
          <p:nvSpPr>
            <p:cNvPr id="7" name="Text Box 1030"/>
            <p:cNvSpPr txBox="1">
              <a:spLocks noChangeArrowheads="1"/>
            </p:cNvSpPr>
            <p:nvPr/>
          </p:nvSpPr>
          <p:spPr bwMode="auto">
            <a:xfrm>
              <a:off x="4752" y="1812"/>
              <a:ext cx="528" cy="2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FCS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xmlns="" id="{9BB16E95-44A9-4B0C-9D5F-014530322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en-US"/>
              <a:t>12.</a:t>
            </a:r>
            <a:fld id="{1F896FAE-7158-4369-AE97-5B2F6A257800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123330" name="Line 2">
            <a:extLst>
              <a:ext uri="{FF2B5EF4-FFF2-40B4-BE49-F238E27FC236}">
                <a16:creationId xmlns:a16="http://schemas.microsoft.com/office/drawing/2014/main" xmlns="" id="{1BC0A13A-C132-4B8E-8DAF-7D37A413D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152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3331" name="Line 3">
            <a:extLst>
              <a:ext uri="{FF2B5EF4-FFF2-40B4-BE49-F238E27FC236}">
                <a16:creationId xmlns:a16="http://schemas.microsoft.com/office/drawing/2014/main" xmlns="" id="{BDC2F100-6B48-4903-B6E8-01D5D6C46D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90600"/>
            <a:ext cx="87630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123332" name="Text Box 4">
            <a:extLst>
              <a:ext uri="{FF2B5EF4-FFF2-40B4-BE49-F238E27FC236}">
                <a16:creationId xmlns:a16="http://schemas.microsoft.com/office/drawing/2014/main" xmlns="" id="{14DF257C-21A0-42FF-9648-56CBBA3C1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81000"/>
            <a:ext cx="600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i="0" baseline="0">
                <a:solidFill>
                  <a:schemeClr val="folHlink"/>
                </a:solidFill>
              </a:rPr>
              <a:t>Figure 12.22  </a:t>
            </a:r>
            <a:r>
              <a:rPr lang="en-US" altLang="en-US" sz="2000" baseline="0"/>
              <a:t>Time-division multiple access (TDMA)</a:t>
            </a:r>
          </a:p>
        </p:txBody>
      </p:sp>
      <p:sp>
        <p:nvSpPr>
          <p:cNvPr id="1123333" name="Line 5">
            <a:extLst>
              <a:ext uri="{FF2B5EF4-FFF2-40B4-BE49-F238E27FC236}">
                <a16:creationId xmlns:a16="http://schemas.microsoft.com/office/drawing/2014/main" xmlns="" id="{121A000D-A787-4562-9EE0-8216FA0A425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6248400"/>
            <a:ext cx="8763000" cy="0"/>
          </a:xfrm>
          <a:prstGeom prst="line">
            <a:avLst/>
          </a:prstGeom>
          <a:noFill/>
          <a:ln w="762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23335" name="Picture 7">
            <a:extLst>
              <a:ext uri="{FF2B5EF4-FFF2-40B4-BE49-F238E27FC236}">
                <a16:creationId xmlns:a16="http://schemas.microsoft.com/office/drawing/2014/main" xmlns="" id="{9CBDA21C-B7CD-47AE-A501-DFD654AF5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43013"/>
            <a:ext cx="7212013" cy="4776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A82F0B0-856C-413F-8414-BF4A1839704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1" y="284968"/>
            <a:ext cx="8153400" cy="62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837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A74F3-8622-4498-9BB6-1AA7D151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Physical </a:t>
            </a:r>
            <a:r>
              <a:rPr lang="en-IN" dirty="0" err="1"/>
              <a:t>LAyer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06C7B1-4AAB-4505-AA2D-527AA91B5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9149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C2D939B-51C4-427D-8138-E4E50074F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Modulation Techniques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1A3020B-5821-4E32-8A09-A9D73074C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Digital Data digital Transmission</a:t>
            </a:r>
          </a:p>
          <a:p>
            <a:r>
              <a:rPr lang="en-IN" dirty="0"/>
              <a:t>Digital Data Analog Transmission</a:t>
            </a:r>
          </a:p>
          <a:p>
            <a:r>
              <a:rPr lang="en-IN" dirty="0"/>
              <a:t>Analog Data Analog Transmission</a:t>
            </a:r>
          </a:p>
          <a:p>
            <a:r>
              <a:rPr lang="en-IN" dirty="0"/>
              <a:t>Analog Data Digital Transmission</a:t>
            </a:r>
          </a:p>
        </p:txBody>
      </p:sp>
    </p:spTree>
    <p:extLst>
      <p:ext uri="{BB962C8B-B14F-4D97-AF65-F5344CB8AC3E}">
        <p14:creationId xmlns:p14="http://schemas.microsoft.com/office/powerpoint/2010/main" val="3901924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AC9BA-AED5-41AA-9347-612B7156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Data Digital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6D0C6E-F2B1-469E-9076-DC2148C59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Line coding examples&#10;NRZ-inverted&#10;(differential&#10;encoding)&#10;1 0 1 0 1 1 0 01&#10;Unipolar&#10;NRZ&#10;Bipolar&#10;encoding&#10;Manchester&#10;encodi...">
            <a:extLst>
              <a:ext uri="{FF2B5EF4-FFF2-40B4-BE49-F238E27FC236}">
                <a16:creationId xmlns:a16="http://schemas.microsoft.com/office/drawing/2014/main" xmlns="" id="{C29C7888-42B7-4FA2-9CF9-A9CD8D5B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153400" cy="537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0028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FC9521-8034-4626-9350-76A0FFD6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4FF82DA-2FD6-4B7C-96E0-71490AEAB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Image result for ASK FSK psk">
            <a:extLst>
              <a:ext uri="{FF2B5EF4-FFF2-40B4-BE49-F238E27FC236}">
                <a16:creationId xmlns:a16="http://schemas.microsoft.com/office/drawing/2014/main" xmlns="" id="{013C8439-98AA-434E-A372-BFAA4E67E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9190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AE4E1E-7D4D-4524-BAD5-EEA5F8AB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722250A-69BC-4388-A23C-ED35923E5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29000" cy="4525963"/>
          </a:xfrm>
        </p:spPr>
        <p:txBody>
          <a:bodyPr/>
          <a:lstStyle/>
          <a:p>
            <a:r>
              <a:rPr lang="en-IN" dirty="0"/>
              <a:t>Quadrature Amplitude Modulation</a:t>
            </a:r>
          </a:p>
          <a:p>
            <a:r>
              <a:rPr lang="en-IN" dirty="0"/>
              <a:t>Constellation diagram</a:t>
            </a:r>
          </a:p>
        </p:txBody>
      </p:sp>
      <p:pic>
        <p:nvPicPr>
          <p:cNvPr id="13314" name="Picture 2" descr="Image result for qam">
            <a:extLst>
              <a:ext uri="{FF2B5EF4-FFF2-40B4-BE49-F238E27FC236}">
                <a16:creationId xmlns:a16="http://schemas.microsoft.com/office/drawing/2014/main" xmlns="" id="{13DC361E-D3C6-48DD-9D9F-C83771EDF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8" y="1921453"/>
            <a:ext cx="4157662" cy="41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754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7BB3BE-9395-4ECF-81E6-120D6B178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Analog Data to Analog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10F6A8-608C-44E4-AD51-BA8827CD5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>
            <a:normAutofit/>
          </a:bodyPr>
          <a:lstStyle/>
          <a:p>
            <a:r>
              <a:rPr lang="en-IN" sz="2400" dirty="0"/>
              <a:t>Amplitude Modulation</a:t>
            </a:r>
          </a:p>
        </p:txBody>
      </p:sp>
      <p:pic>
        <p:nvPicPr>
          <p:cNvPr id="9218" name="Picture 2" descr="Image result for AMPLITUDE MODULATION">
            <a:extLst>
              <a:ext uri="{FF2B5EF4-FFF2-40B4-BE49-F238E27FC236}">
                <a16:creationId xmlns:a16="http://schemas.microsoft.com/office/drawing/2014/main" xmlns="" id="{AFB59DB6-2CB8-4AC6-976A-7C7722CFB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630487"/>
            <a:ext cx="4724401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525F9AA-14BC-4ADE-A99D-DCABC30CA983}"/>
              </a:ext>
            </a:extLst>
          </p:cNvPr>
          <p:cNvSpPr txBox="1">
            <a:spLocks/>
          </p:cNvSpPr>
          <p:nvPr/>
        </p:nvSpPr>
        <p:spPr>
          <a:xfrm>
            <a:off x="5105399" y="1600200"/>
            <a:ext cx="40671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/>
              <a:t>Frequency Modulation</a:t>
            </a:r>
          </a:p>
        </p:txBody>
      </p:sp>
      <p:pic>
        <p:nvPicPr>
          <p:cNvPr id="6" name="Picture 2" descr="Image result for FREQUENCY  MODULATION">
            <a:extLst>
              <a:ext uri="{FF2B5EF4-FFF2-40B4-BE49-F238E27FC236}">
                <a16:creationId xmlns:a16="http://schemas.microsoft.com/office/drawing/2014/main" xmlns="" id="{4CFD99E7-1162-4121-B27D-2BDC7AF6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2895600"/>
            <a:ext cx="390144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840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689A81-FC7F-442B-ABA6-260DFFB0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Analog Data to Digital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6F7506-4CF9-4BA2-BE0A-124E03D45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 descr="Image result for PULSE CODE MODULATION">
            <a:extLst>
              <a:ext uri="{FF2B5EF4-FFF2-40B4-BE49-F238E27FC236}">
                <a16:creationId xmlns:a16="http://schemas.microsoft.com/office/drawing/2014/main" xmlns="" id="{DB65C13A-6DC9-4783-B5B1-666F6723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85950"/>
            <a:ext cx="7239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3007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3CA18-8F37-4CE3-B008-DF557D0F8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Analog Data to Digital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1B3D78-5567-4514-9B96-2B62B4862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mtClean="0"/>
              <a:t>Delta modulation</a:t>
            </a:r>
            <a:endParaRPr lang="en-IN"/>
          </a:p>
        </p:txBody>
      </p:sp>
      <p:pic>
        <p:nvPicPr>
          <p:cNvPr id="12290" name="Picture 2" descr="Image result for DELTAMODULATION">
            <a:extLst>
              <a:ext uri="{FF2B5EF4-FFF2-40B4-BE49-F238E27FC236}">
                <a16:creationId xmlns:a16="http://schemas.microsoft.com/office/drawing/2014/main" xmlns="" id="{D14F25E8-81D1-483B-9DFF-F35418A5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28838"/>
            <a:ext cx="6096000" cy="328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29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 Antiqua" pitchFamily="18" charset="0"/>
              </a:rPr>
              <a:t>Ethernet Address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Six bytes = 48 bits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 Flat address not hierarchical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 Burned into the NIC ROM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 First three bytes from </a:t>
            </a:r>
            <a:r>
              <a:rPr lang="en-US" u="sng" dirty="0">
                <a:latin typeface="Book Antiqua" pitchFamily="18" charset="0"/>
              </a:rPr>
              <a:t>left</a:t>
            </a:r>
            <a:r>
              <a:rPr lang="en-US" dirty="0">
                <a:latin typeface="Book Antiqua" pitchFamily="18" charset="0"/>
              </a:rPr>
              <a:t> specify the vendor. </a:t>
            </a:r>
            <a:r>
              <a:rPr lang="en-US" dirty="0">
                <a:solidFill>
                  <a:schemeClr val="hlink"/>
                </a:solidFill>
                <a:latin typeface="Book Antiqua" pitchFamily="18" charset="0"/>
              </a:rPr>
              <a:t>Cisco</a:t>
            </a:r>
            <a:r>
              <a:rPr lang="en-US" dirty="0">
                <a:latin typeface="Book Antiqua" pitchFamily="18" charset="0"/>
              </a:rPr>
              <a:t> 00-00-0C, </a:t>
            </a:r>
            <a:r>
              <a:rPr lang="en-US" dirty="0">
                <a:solidFill>
                  <a:schemeClr val="hlink"/>
                </a:solidFill>
                <a:latin typeface="Book Antiqua" pitchFamily="18" charset="0"/>
              </a:rPr>
              <a:t>3Com</a:t>
            </a:r>
            <a:r>
              <a:rPr lang="en-US" dirty="0">
                <a:latin typeface="Book Antiqua" pitchFamily="18" charset="0"/>
              </a:rPr>
              <a:t> 02-60-8C and the last 24 bit should be created </a:t>
            </a:r>
            <a:r>
              <a:rPr lang="en-US" dirty="0">
                <a:solidFill>
                  <a:schemeClr val="hlink"/>
                </a:solidFill>
                <a:latin typeface="Book Antiqua" pitchFamily="18" charset="0"/>
              </a:rPr>
              <a:t>uniquely</a:t>
            </a:r>
            <a:r>
              <a:rPr lang="en-US" dirty="0">
                <a:latin typeface="Book Antiqua" pitchFamily="18" charset="0"/>
              </a:rPr>
              <a:t> by the company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 Destination Address can be: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 </a:t>
            </a:r>
            <a:r>
              <a:rPr lang="en-US" b="1" dirty="0" err="1">
                <a:latin typeface="Book Antiqua" pitchFamily="18" charset="0"/>
              </a:rPr>
              <a:t>Unicast</a:t>
            </a:r>
            <a:r>
              <a:rPr lang="en-US" b="1" dirty="0">
                <a:latin typeface="Book Antiqua" pitchFamily="18" charset="0"/>
              </a:rPr>
              <a:t>:</a:t>
            </a:r>
            <a:r>
              <a:rPr lang="en-US" dirty="0">
                <a:latin typeface="Book Antiqua" pitchFamily="18" charset="0"/>
              </a:rPr>
              <a:t> second digit from </a:t>
            </a:r>
            <a:r>
              <a:rPr lang="en-US" u="sng" dirty="0">
                <a:latin typeface="Book Antiqua" pitchFamily="18" charset="0"/>
              </a:rPr>
              <a:t>left</a:t>
            </a:r>
            <a:r>
              <a:rPr lang="en-US" dirty="0">
                <a:latin typeface="Book Antiqua" pitchFamily="18" charset="0"/>
              </a:rPr>
              <a:t> is </a:t>
            </a:r>
            <a:r>
              <a:rPr lang="en-US" u="sng" dirty="0">
                <a:latin typeface="Book Antiqua" pitchFamily="18" charset="0"/>
              </a:rPr>
              <a:t>even</a:t>
            </a:r>
            <a:r>
              <a:rPr lang="en-US" dirty="0">
                <a:latin typeface="Book Antiqua" pitchFamily="18" charset="0"/>
              </a:rPr>
              <a:t> (one recipient)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 </a:t>
            </a:r>
            <a:r>
              <a:rPr lang="en-US" b="1" dirty="0">
                <a:latin typeface="Book Antiqua" pitchFamily="18" charset="0"/>
              </a:rPr>
              <a:t>Multicast:</a:t>
            </a:r>
            <a:r>
              <a:rPr lang="en-US" dirty="0">
                <a:latin typeface="Book Antiqua" pitchFamily="18" charset="0"/>
              </a:rPr>
              <a:t> Second digit from </a:t>
            </a:r>
            <a:r>
              <a:rPr lang="en-US" u="sng" dirty="0">
                <a:latin typeface="Book Antiqua" pitchFamily="18" charset="0"/>
              </a:rPr>
              <a:t>left</a:t>
            </a:r>
            <a:r>
              <a:rPr lang="en-US" dirty="0">
                <a:latin typeface="Book Antiqua" pitchFamily="18" charset="0"/>
              </a:rPr>
              <a:t> is</a:t>
            </a:r>
            <a:r>
              <a:rPr lang="en-US" u="sng" dirty="0">
                <a:latin typeface="Book Antiqua" pitchFamily="18" charset="0"/>
              </a:rPr>
              <a:t> odd</a:t>
            </a:r>
            <a:r>
              <a:rPr lang="en-US" dirty="0">
                <a:latin typeface="Book Antiqua" pitchFamily="18" charset="0"/>
              </a:rPr>
              <a:t> (group of stations to receive the frame – conferencing applications)</a:t>
            </a:r>
          </a:p>
          <a:p>
            <a:pPr lvl="1">
              <a:spcBef>
                <a:spcPct val="50000"/>
              </a:spcBef>
              <a:buFont typeface="Wingdings" pitchFamily="2" charset="2"/>
              <a:buChar char="§"/>
            </a:pPr>
            <a:r>
              <a:rPr lang="en-US" b="1" dirty="0">
                <a:latin typeface="Book Antiqua" pitchFamily="18" charset="0"/>
              </a:rPr>
              <a:t> Broadcast </a:t>
            </a:r>
            <a:r>
              <a:rPr lang="en-US" dirty="0">
                <a:latin typeface="Book Antiqua" pitchFamily="18" charset="0"/>
              </a:rPr>
              <a:t>(ALL ones) (all stations receive the frame)</a:t>
            </a:r>
          </a:p>
          <a:p>
            <a:pPr>
              <a:spcBef>
                <a:spcPct val="50000"/>
              </a:spcBef>
              <a:buFont typeface="Wingdings" pitchFamily="2" charset="2"/>
              <a:buChar char="§"/>
            </a:pPr>
            <a:r>
              <a:rPr lang="en-US" dirty="0">
                <a:latin typeface="Book Antiqua" pitchFamily="18" charset="0"/>
              </a:rPr>
              <a:t> Source address is always </a:t>
            </a:r>
            <a:r>
              <a:rPr lang="en-US" dirty="0" err="1">
                <a:latin typeface="Book Antiqua" pitchFamily="18" charset="0"/>
              </a:rPr>
              <a:t>Unicast</a:t>
            </a:r>
            <a:endParaRPr lang="en-US" dirty="0">
              <a:latin typeface="Book Antiqua" pitchFamily="18" charset="0"/>
            </a:endParaRPr>
          </a:p>
          <a:p>
            <a:endParaRPr lang="en-US" dirty="0">
              <a:latin typeface="Book Antiqua" pitchFamily="18" charset="0"/>
            </a:endParaRP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1524000"/>
            <a:ext cx="4230688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Book Antiqu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n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8229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Book Antiqua" pitchFamily="18" charset="0"/>
              </a:rPr>
              <a:t>Unicast</a:t>
            </a:r>
            <a:r>
              <a:rPr lang="en-US" dirty="0">
                <a:latin typeface="Book Antiqua" pitchFamily="18" charset="0"/>
              </a:rPr>
              <a:t> /Multicast Address</a:t>
            </a:r>
          </a:p>
        </p:txBody>
      </p:sp>
      <p:pic>
        <p:nvPicPr>
          <p:cNvPr id="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215607"/>
            <a:ext cx="8229600" cy="129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1534</Words>
  <Application>Microsoft Office PowerPoint</Application>
  <PresentationFormat>On-screen Show (4:3)</PresentationFormat>
  <Paragraphs>519</Paragraphs>
  <Slides>69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Book Antiqua</vt:lpstr>
      <vt:lpstr>Calibri</vt:lpstr>
      <vt:lpstr>Times New Roman</vt:lpstr>
      <vt:lpstr>Wingdings</vt:lpstr>
      <vt:lpstr>Office Theme</vt:lpstr>
      <vt:lpstr>Data Link layer and Physical Layer</vt:lpstr>
      <vt:lpstr>Index</vt:lpstr>
      <vt:lpstr>Ethernet (IEEE 802.3)</vt:lpstr>
      <vt:lpstr>Ethernet (IEEE 802.3)</vt:lpstr>
      <vt:lpstr>Ethernet</vt:lpstr>
      <vt:lpstr>Ethernet</vt:lpstr>
      <vt:lpstr>Ethernet Address</vt:lpstr>
      <vt:lpstr>PowerPoint Presentation</vt:lpstr>
      <vt:lpstr>Unicast /Multicast Address</vt:lpstr>
      <vt:lpstr>Transmission Medium</vt:lpstr>
      <vt:lpstr>PowerPoint Presentation</vt:lpstr>
      <vt:lpstr>IEEE 802.3 Cable Types </vt:lpstr>
      <vt:lpstr>PowerPoint Presentation</vt:lpstr>
      <vt:lpstr>Fast Ethernet</vt:lpstr>
      <vt:lpstr>Gigabit Ethernet </vt:lpstr>
      <vt:lpstr>PowerPoint Presentation</vt:lpstr>
      <vt:lpstr>PowerPoint Presentation</vt:lpstr>
      <vt:lpstr>Index</vt:lpstr>
      <vt:lpstr>Ethernet</vt:lpstr>
      <vt:lpstr>Error Control Techniques</vt:lpstr>
      <vt:lpstr>1. Parity Check</vt:lpstr>
      <vt:lpstr>1. Parity Check</vt:lpstr>
      <vt:lpstr>2. 2D Parity Check</vt:lpstr>
      <vt:lpstr>2. 2D Parity Check</vt:lpstr>
      <vt:lpstr>2. 2D Parity Check</vt:lpstr>
      <vt:lpstr>3. Checksum</vt:lpstr>
      <vt:lpstr>4. Cyclic Redundancy Code</vt:lpstr>
      <vt:lpstr>4. Cyclic Redundancy Code</vt:lpstr>
      <vt:lpstr>4. Cyclic Redundancy Code</vt:lpstr>
      <vt:lpstr>4. Cyclic Redundancy Code</vt:lpstr>
      <vt:lpstr>4. Cyclic Redundancy Code</vt:lpstr>
      <vt:lpstr>4. Cyclic Redundancy Code</vt:lpstr>
      <vt:lpstr>4. Cyclic Redundancy Code</vt:lpstr>
      <vt:lpstr>PowerPoint Presentation</vt:lpstr>
      <vt:lpstr>5. Hamming Code</vt:lpstr>
      <vt:lpstr>PowerPoint Presentation</vt:lpstr>
      <vt:lpstr>5. Hamming Code</vt:lpstr>
      <vt:lpstr>5. Hamming Code</vt:lpstr>
      <vt:lpstr>Index</vt:lpstr>
      <vt:lpstr>Flow Control</vt:lpstr>
      <vt:lpstr>Stop and Wait ARQ</vt:lpstr>
      <vt:lpstr>Stop and Wait ARQ</vt:lpstr>
      <vt:lpstr>Go back N ARQ</vt:lpstr>
      <vt:lpstr>Goback N</vt:lpstr>
      <vt:lpstr>Goback N </vt:lpstr>
      <vt:lpstr>Selective Repeat</vt:lpstr>
      <vt:lpstr>Selective repeat</vt:lpstr>
      <vt:lpstr>Selective repeat</vt:lpstr>
      <vt:lpstr>Index</vt:lpstr>
      <vt:lpstr>PowerPoint Presentation</vt:lpstr>
      <vt:lpstr>Medium Access Control (MAC)</vt:lpstr>
      <vt:lpstr>Pure Aloha</vt:lpstr>
      <vt:lpstr>PowerPoint Presentation</vt:lpstr>
      <vt:lpstr>Slotted Aloha</vt:lpstr>
      <vt:lpstr>PowerPoint Presentation</vt:lpstr>
      <vt:lpstr>CSMA</vt:lpstr>
      <vt:lpstr>Reservation </vt:lpstr>
      <vt:lpstr>Polling</vt:lpstr>
      <vt:lpstr>PowerPoint Presentation</vt:lpstr>
      <vt:lpstr>PowerPoint Presentation</vt:lpstr>
      <vt:lpstr>PowerPoint Presentation</vt:lpstr>
      <vt:lpstr>Physical LAyer</vt:lpstr>
      <vt:lpstr>Modulation Techniques</vt:lpstr>
      <vt:lpstr>Digital Data Digital Transmission</vt:lpstr>
      <vt:lpstr>PowerPoint Presentation</vt:lpstr>
      <vt:lpstr>QAM</vt:lpstr>
      <vt:lpstr>Analog Data to Analog Transmission</vt:lpstr>
      <vt:lpstr>Analog Data to Digital Transmission</vt:lpstr>
      <vt:lpstr>Analog Data to Digital Transmission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Ethernet, Token Ring, Wireless Network</dc:title>
  <dc:creator>Nitk</dc:creator>
  <cp:lastModifiedBy>Nikhil Venkat</cp:lastModifiedBy>
  <cp:revision>47</cp:revision>
  <dcterms:created xsi:type="dcterms:W3CDTF">2017-03-09T13:04:45Z</dcterms:created>
  <dcterms:modified xsi:type="dcterms:W3CDTF">2019-11-18T01:09:06Z</dcterms:modified>
</cp:coreProperties>
</file>